
<file path=[Content_Types].xml><?xml version="1.0" encoding="utf-8"?>
<Types xmlns="http://schemas.openxmlformats.org/package/2006/content-types">
  <Default Extension="jpg" ContentType="image/jp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89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2" d="100"/>
          <a:sy n="92" d="100"/>
        </p:scale>
        <p:origin x="6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ONGDONG CHOI" userId="37fa245d6d202d37" providerId="LiveId" clId="{C370DC51-482A-4EBD-BDB0-35593C50AD66}"/>
    <pc:docChg chg="addSld modSld sldOrd">
      <pc:chgData name="JEONGDONG CHOI" userId="37fa245d6d202d37" providerId="LiveId" clId="{C370DC51-482A-4EBD-BDB0-35593C50AD66}" dt="2026-08-13T02:34:41.811" v="2"/>
      <pc:docMkLst>
        <pc:docMk/>
      </pc:docMkLst>
      <pc:sldChg chg="ord">
        <pc:chgData name="JEONGDONG CHOI" userId="37fa245d6d202d37" providerId="LiveId" clId="{C370DC51-482A-4EBD-BDB0-35593C50AD66}" dt="2026-08-13T02:34:41.811" v="2"/>
        <pc:sldMkLst>
          <pc:docMk/>
          <pc:sldMk cId="0" sldId="260"/>
        </pc:sldMkLst>
      </pc:sldChg>
      <pc:sldChg chg="new">
        <pc:chgData name="JEONGDONG CHOI" userId="37fa245d6d202d37" providerId="LiveId" clId="{C370DC51-482A-4EBD-BDB0-35593C50AD66}" dt="2026-08-13T02:27:27.464" v="0" actId="680"/>
        <pc:sldMkLst>
          <pc:docMk/>
          <pc:sldMk cId="3249016483" sldId="28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3702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솔라테라스 미니태양광 설치기사 교육자료. 안전, 표준 시공 10단계, 사진 촬영 및 전산 처리, 접수 상담, A/S 대응을 다룹니다.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편심 설치는 내풍압 시험 조건을 벗어나므로 검증된 성능이 적용되지 않습니다. 발견 즉시 재시공합니다.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발전 원리와 고객 설명 핵심 5가지. 시공 전 설명 단계에서 반드시 안내합니다.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KCL 내풍압 시험 성적서 CT26-069258K. 사내 교육 및 품질관리 용도로만 사용하며, 고객 홍보물에는 사용하지 않습니다.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2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6.jpg"/><Relationship Id="rId4" Type="http://schemas.openxmlformats.org/officeDocument/2006/relationships/image" Target="../media/image2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7" Type="http://schemas.openxmlformats.org/officeDocument/2006/relationships/hyperlink" Target="https://youtu.be/Q_VdYiZmUPM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hyperlink" Target="https://youtu.be/NFXHkHqPmac" TargetMode="External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11" Type="http://schemas.openxmlformats.org/officeDocument/2006/relationships/image" Target="../media/image14.jpg"/><Relationship Id="rId5" Type="http://schemas.openxmlformats.org/officeDocument/2006/relationships/image" Target="../media/image8.jpg"/><Relationship Id="rId10" Type="http://schemas.openxmlformats.org/officeDocument/2006/relationships/image" Target="../media/image13.jpg"/><Relationship Id="rId4" Type="http://schemas.openxmlformats.org/officeDocument/2006/relationships/image" Target="../media/image7.jpg"/><Relationship Id="rId9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026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ssets/cover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675120" y="0"/>
            <a:ext cx="54864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675120" y="0"/>
            <a:ext cx="1371600" cy="6858000"/>
          </a:xfrm>
          <a:prstGeom prst="rect">
            <a:avLst/>
          </a:prstGeom>
          <a:solidFill>
            <a:srgbClr val="10263B">
              <a:alpha val="55000"/>
            </a:srgbClr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1"/>
          <p:cNvSpPr/>
          <p:nvPr/>
        </p:nvSpPr>
        <p:spPr>
          <a:xfrm>
            <a:off x="822960" y="123444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50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SOLARTERRACE  ·  2026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822960" y="1783080"/>
            <a:ext cx="5760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미니태양광 발전기</a:t>
            </a:r>
            <a:endParaRPr lang="en-US" sz="4200" dirty="0"/>
          </a:p>
        </p:txBody>
      </p:sp>
      <p:sp>
        <p:nvSpPr>
          <p:cNvPr id="6" name="Text 3"/>
          <p:cNvSpPr/>
          <p:nvPr/>
        </p:nvSpPr>
        <p:spPr>
          <a:xfrm>
            <a:off x="822960" y="2542032"/>
            <a:ext cx="5760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설치기사 교육자료</a:t>
            </a:r>
            <a:endParaRPr lang="en-US" sz="4200" dirty="0"/>
          </a:p>
        </p:txBody>
      </p:sp>
      <p:sp>
        <p:nvSpPr>
          <p:cNvPr id="7" name="Text 4"/>
          <p:cNvSpPr/>
          <p:nvPr/>
        </p:nvSpPr>
        <p:spPr>
          <a:xfrm>
            <a:off x="822960" y="3520440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BCCBD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안전 · 시공 절차 · 사진 촬영 · 고객 상담 · A/S 대응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22960" y="434340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10단계</a:t>
            </a:r>
            <a:endParaRPr lang="en-US" sz="2600" dirty="0"/>
          </a:p>
        </p:txBody>
      </p:sp>
      <p:sp>
        <p:nvSpPr>
          <p:cNvPr id="9" name="Text 6"/>
          <p:cNvSpPr/>
          <p:nvPr/>
        </p:nvSpPr>
        <p:spPr>
          <a:xfrm>
            <a:off x="822960" y="484632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FA6B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표준 시공 절차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2788920" y="434340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9종</a:t>
            </a:r>
            <a:endParaRPr lang="en-US" sz="2600" dirty="0"/>
          </a:p>
        </p:txBody>
      </p:sp>
      <p:sp>
        <p:nvSpPr>
          <p:cNvPr id="11" name="Text 8"/>
          <p:cNvSpPr/>
          <p:nvPr/>
        </p:nvSpPr>
        <p:spPr>
          <a:xfrm>
            <a:off x="2788920" y="484632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FA6B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필수 촬영 사진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754880" y="434340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50m/s</a:t>
            </a:r>
            <a:endParaRPr lang="en-US" sz="2600" dirty="0"/>
          </a:p>
        </p:txBody>
      </p:sp>
      <p:sp>
        <p:nvSpPr>
          <p:cNvPr id="13" name="Text 10"/>
          <p:cNvSpPr/>
          <p:nvPr/>
        </p:nvSpPr>
        <p:spPr>
          <a:xfrm>
            <a:off x="4754880" y="484632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FA6B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풍동시험 통과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822960" y="5623560"/>
            <a:ext cx="5760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100" dirty="0">
                <a:solidFill>
                  <a:srgbClr val="8FA6B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솔라테라스㈜   경기도 고양시 덕양구 서오릉로 739-68</a:t>
            </a:r>
            <a:endParaRPr lang="en-US" sz="1100" dirty="0"/>
          </a:p>
          <a:p>
            <a:pPr marL="0" indent="0">
              <a:lnSpc>
                <a:spcPts val="1700"/>
              </a:lnSpc>
              <a:buNone/>
            </a:pPr>
            <a:r>
              <a:rPr lang="en-US" sz="1100" dirty="0">
                <a:solidFill>
                  <a:srgbClr val="8FA6B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대표전화 1566-3221   www.solarterrace.co.kr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77240" cy="502920"/>
          </a:xfrm>
          <a:prstGeom prst="roundRect">
            <a:avLst>
              <a:gd name="adj" fmla="val 14545"/>
            </a:avLst>
          </a:prstGeom>
          <a:solidFill>
            <a:srgbClr val="F2A00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07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417320" y="27432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핵심 자재 기준 — SUS304 · 사각 평와샤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444752" y="850392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결속부는 상시 우수에 노출됩니다. 자재의 재질이 곧 고정력의 수명입니다.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7B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솔라테라스㈜  |  미니태양광 설치기사 교육자료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5532120" cy="4297680"/>
          </a:xfrm>
          <a:prstGeom prst="roundRect">
            <a:avLst>
              <a:gd name="adj" fmla="val 1277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7" name="Image 0" descr="/home/claude/assets/mat_band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03834" y="1371600"/>
            <a:ext cx="5532120" cy="25603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58952" y="406908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모든 볼트 · 너트 · 호스밴드는 SUS304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758952" y="4480560"/>
            <a:ext cx="5029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스틸 호스밴드를 사용하면 3년이면 부식으로 고정력이 완전히 저하됩니다. 난간 결속부는 비와 습기에 상시 노출되므로 스테인리스(SUS304) 외의 자재는 사용하지 않습니다.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6309360" y="1371600"/>
            <a:ext cx="5349240" cy="4297680"/>
          </a:xfrm>
          <a:prstGeom prst="roundRect">
            <a:avLst>
              <a:gd name="adj" fmla="val 1277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1" name="Image 1" descr="/home/claude/assets/mat_washer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310274" y="1371600"/>
            <a:ext cx="5349240" cy="256032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565392" y="406908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사각 평와샤 사용 권장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6565392" y="4480560"/>
            <a:ext cx="48463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볼트 머리가 모듈 프레임과 직접 결합되면 펀칭 파괴가 발생할 수 있습니다. 하중을 넓게 분산시키기 위해 특수 제작된 사각 평와샤 사용을 권장합니다.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502920" y="5806440"/>
            <a:ext cx="11155680" cy="457200"/>
          </a:xfrm>
          <a:prstGeom prst="roundRect">
            <a:avLst>
              <a:gd name="adj" fmla="val 12000"/>
            </a:avLst>
          </a:prstGeom>
          <a:solidFill>
            <a:srgbClr val="10263B"/>
          </a:solidFill>
          <a:ln w="12700">
            <a:solidFill>
              <a:srgbClr val="10263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Text 11"/>
          <p:cNvSpPr/>
          <p:nvPr/>
        </p:nvSpPr>
        <p:spPr>
          <a:xfrm>
            <a:off x="777240" y="580644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규격 외 자재를 사용하면 내풍압 시험으로 검증된 성능이 적용되지 않으며, 수년 내 부식으로 고정력을 잃습니다.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026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663440" cy="6858000"/>
          </a:xfrm>
          <a:prstGeom prst="rect">
            <a:avLst/>
          </a:prstGeom>
          <a:solidFill>
            <a:srgbClr val="0B1B2B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/>
          <p:cNvSpPr/>
          <p:nvPr/>
        </p:nvSpPr>
        <p:spPr>
          <a:xfrm>
            <a:off x="822960" y="2011680"/>
            <a:ext cx="31089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Ⅱ</a:t>
            </a:r>
            <a:endParaRPr lang="en-US" sz="11000" dirty="0"/>
          </a:p>
        </p:txBody>
      </p:sp>
      <p:sp>
        <p:nvSpPr>
          <p:cNvPr id="4" name="Text 2"/>
          <p:cNvSpPr/>
          <p:nvPr/>
        </p:nvSpPr>
        <p:spPr>
          <a:xfrm>
            <a:off x="5394960" y="2286000"/>
            <a:ext cx="6217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안전 및 시공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5486400" y="3337560"/>
            <a:ext cx="60350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C6D4E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 유형 · 시공 사례 영상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C6D4E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결속부 상세 · 안전 수칙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C6D4E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표준 시공 10단계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C6D4E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 불량 사례 3종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77240" cy="502920"/>
          </a:xfrm>
          <a:prstGeom prst="roundRect">
            <a:avLst>
              <a:gd name="adj" fmla="val 14545"/>
            </a:avLst>
          </a:prstGeom>
          <a:solidFill>
            <a:srgbClr val="F2A00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08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417320" y="27432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 유형 4가지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444752" y="850392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현장 여건에 따라 설치 방식이 달라지며, 유형별로 안전 장구와 시공 절차가 다릅니다.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7B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솔라테라스㈜  |  미니태양광 설치기사 교육자료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2679192" cy="4480560"/>
          </a:xfrm>
          <a:prstGeom prst="roundRect">
            <a:avLst>
              <a:gd name="adj" fmla="val 2048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7" name="Image 0" descr="/home/claude/assets/balcony3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03834" y="1371600"/>
            <a:ext cx="2679192" cy="21031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04088" y="361188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베란다 난간 거치형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704088" y="4069080"/>
            <a:ext cx="22860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1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가장 일반적인 방식. 난간 밖으로 모듈을 꺼낼 때 반드시 안전고리를 연결한다.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3364992" y="1371600"/>
            <a:ext cx="2679192" cy="4480560"/>
          </a:xfrm>
          <a:prstGeom prst="roundRect">
            <a:avLst>
              <a:gd name="adj" fmla="val 2048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1" name="Image 1" descr="/home/claude/assets/roof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365906" y="1371600"/>
            <a:ext cx="2679192" cy="210312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566160" y="361188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옥상 앵커 고정형</a:t>
            </a:r>
            <a:endParaRPr lang="en-US" sz="1450" dirty="0"/>
          </a:p>
        </p:txBody>
      </p:sp>
      <p:sp>
        <p:nvSpPr>
          <p:cNvPr id="13" name="Text 9"/>
          <p:cNvSpPr/>
          <p:nvPr/>
        </p:nvSpPr>
        <p:spPr>
          <a:xfrm>
            <a:off x="3566160" y="4069080"/>
            <a:ext cx="22860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1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앵커를 박아 고정하며 모듈 간 이격거리는 최소 1m 이상 확보한다.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6227064" y="1371600"/>
            <a:ext cx="2679192" cy="4480560"/>
          </a:xfrm>
          <a:prstGeom prst="roundRect">
            <a:avLst>
              <a:gd name="adj" fmla="val 2048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5" name="Image 2" descr="/home/claude/assets/yard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227978" y="1371600"/>
            <a:ext cx="2679192" cy="210312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428232" y="361188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마당 · 지상 거치형</a:t>
            </a:r>
            <a:endParaRPr lang="en-US" sz="1450" dirty="0"/>
          </a:p>
        </p:txBody>
      </p:sp>
      <p:sp>
        <p:nvSpPr>
          <p:cNvPr id="17" name="Text 12"/>
          <p:cNvSpPr/>
          <p:nvPr/>
        </p:nvSpPr>
        <p:spPr>
          <a:xfrm>
            <a:off x="6428232" y="4069080"/>
            <a:ext cx="22860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1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기초 블록 위에 지지대를 설치. 음영과 배수 여부를 사전에 확인한다.</a:t>
            </a:r>
            <a:endParaRPr lang="en-US" sz="1100" dirty="0"/>
          </a:p>
        </p:txBody>
      </p:sp>
      <p:sp>
        <p:nvSpPr>
          <p:cNvPr id="18" name="Shape 13"/>
          <p:cNvSpPr/>
          <p:nvPr/>
        </p:nvSpPr>
        <p:spPr>
          <a:xfrm>
            <a:off x="9089136" y="1371600"/>
            <a:ext cx="2679192" cy="4480560"/>
          </a:xfrm>
          <a:prstGeom prst="roundRect">
            <a:avLst>
              <a:gd name="adj" fmla="val 2048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9" name="Image 3" descr="/home/claude/assets/complex.jp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090050" y="1371600"/>
            <a:ext cx="2679192" cy="210312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9290304" y="361188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단지 단체 설치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9290304" y="4069080"/>
            <a:ext cx="22860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1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입주민 전체 설치 시 통일된 위치·각도로 시공하여 외관을 정돈한다.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9016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77240" cy="502920"/>
          </a:xfrm>
          <a:prstGeom prst="roundRect">
            <a:avLst>
              <a:gd name="adj" fmla="val 14545"/>
            </a:avLst>
          </a:prstGeom>
          <a:solidFill>
            <a:srgbClr val="F2A00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09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417320" y="27432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베란다 난간 거치형 시공 사례 영상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444752" y="850392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표준 시공이 끝난 상태입니다. 현장 마감의 기준으로 삼습니다.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7B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솔라테라스㈜  |  미니태양광 설치기사 교육자료</a:t>
            </a:r>
            <a:endParaRPr lang="en-US" sz="900" dirty="0"/>
          </a:p>
        </p:txBody>
      </p:sp>
      <p:pic>
        <p:nvPicPr>
          <p:cNvPr id="6" name="Media 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2920" y="1371600"/>
            <a:ext cx="7178040" cy="404164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5532120"/>
            <a:ext cx="7178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실제 시공 완료 현장  ·  베란다 난간 걸이식 거치형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955280" y="1325880"/>
            <a:ext cx="3703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영상에서 확인할 것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7955280" y="1737360"/>
            <a:ext cx="3703320" cy="1005840"/>
          </a:xfrm>
          <a:prstGeom prst="roundRect">
            <a:avLst>
              <a:gd name="adj" fmla="val 5455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Text 7"/>
          <p:cNvSpPr/>
          <p:nvPr/>
        </p:nvSpPr>
        <p:spPr>
          <a:xfrm>
            <a:off x="8138160" y="1874520"/>
            <a:ext cx="384048" cy="384048"/>
          </a:xfrm>
          <a:prstGeom prst="ellipse">
            <a:avLst/>
          </a:prstGeom>
          <a:solidFill>
            <a:srgbClr val="10263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8641080" y="182880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모듈 중심 정렬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183880" y="2148840"/>
            <a:ext cx="3291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모듈 중심선이 난간 결속 구간의 중앙에 놓여 있는지 확인합니다.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7955280" y="2834640"/>
            <a:ext cx="3703320" cy="1005840"/>
          </a:xfrm>
          <a:prstGeom prst="roundRect">
            <a:avLst>
              <a:gd name="adj" fmla="val 5455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Text 11"/>
          <p:cNvSpPr/>
          <p:nvPr/>
        </p:nvSpPr>
        <p:spPr>
          <a:xfrm>
            <a:off x="8138160" y="2971800"/>
            <a:ext cx="384048" cy="384048"/>
          </a:xfrm>
          <a:prstGeom prst="ellipse">
            <a:avLst/>
          </a:prstGeom>
          <a:solidFill>
            <a:srgbClr val="10263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8641080" y="292608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돌출 최소화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183880" y="3246120"/>
            <a:ext cx="3291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난간 밖으로의 돌출을 최소화하고 좌 · 우 균형을 맞춥니다.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7955280" y="3931920"/>
            <a:ext cx="3703320" cy="1005840"/>
          </a:xfrm>
          <a:prstGeom prst="roundRect">
            <a:avLst>
              <a:gd name="adj" fmla="val 5455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Text 15"/>
          <p:cNvSpPr/>
          <p:nvPr/>
        </p:nvSpPr>
        <p:spPr>
          <a:xfrm>
            <a:off x="8138160" y="4069080"/>
            <a:ext cx="384048" cy="384048"/>
          </a:xfrm>
          <a:prstGeom prst="ellipse">
            <a:avLst/>
          </a:prstGeom>
          <a:solidFill>
            <a:srgbClr val="10263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8641080" y="402336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각도 · 외관 통일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8183880" y="4343400"/>
            <a:ext cx="3291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 각도를 유지하고, 인접 세대와 위치 · 각도를 통일해 외관을 정돈합니다.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7955280" y="5074920"/>
            <a:ext cx="3703320" cy="1234440"/>
          </a:xfrm>
          <a:prstGeom prst="roundRect">
            <a:avLst>
              <a:gd name="adj" fmla="val 4444"/>
            </a:avLst>
          </a:prstGeom>
          <a:solidFill>
            <a:srgbClr val="FDF0D5"/>
          </a:solidFill>
          <a:ln w="12700">
            <a:solidFill>
              <a:srgbClr val="F2D8A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Text 19"/>
          <p:cNvSpPr/>
          <p:nvPr/>
        </p:nvSpPr>
        <p:spPr>
          <a:xfrm>
            <a:off x="8183880" y="5193792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B8760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촬영 연계</a:t>
            </a:r>
            <a:endParaRPr lang="en-US" sz="1150" dirty="0"/>
          </a:p>
        </p:txBody>
      </p:sp>
      <p:sp>
        <p:nvSpPr>
          <p:cNvPr id="23" name="Text 20"/>
          <p:cNvSpPr/>
          <p:nvPr/>
        </p:nvSpPr>
        <p:spPr>
          <a:xfrm>
            <a:off x="8183880" y="5486400"/>
            <a:ext cx="32918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 각도가 「설치 후 외부 사진」의 기준 구도입니다. 설치 전 외부 사진과 같은 위치에서 촬영합니다.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77240" cy="502920"/>
          </a:xfrm>
          <a:prstGeom prst="roundRect">
            <a:avLst>
              <a:gd name="adj" fmla="val 14545"/>
            </a:avLst>
          </a:prstGeom>
          <a:solidFill>
            <a:srgbClr val="F2A00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10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417320" y="27432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결속부 상세 — 상부 2개소 · 하부 2개소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444752" y="850392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결속 4개소는 철수 전에 모두 눈으로 확인하고 촬영합니다.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7B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솔라테라스㈜  |  미니태양광 설치기사 교육자료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6675120" cy="4005072"/>
          </a:xfrm>
          <a:prstGeom prst="roundRect">
            <a:avLst>
              <a:gd name="adj" fmla="val 1370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7" name="Image 0" descr="/home/claude/assets/det_sub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02920" y="1371600"/>
            <a:ext cx="6675120" cy="37490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85800" y="5138928"/>
            <a:ext cx="6355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실내에서 본 결속 상태 — 상부 브라켓 2개소, 하부 지지대 2개소, 인버터 고정 및 배선 정리 상태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7452360" y="1371600"/>
            <a:ext cx="4206240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0" name="Image 1" descr="/home/claude/assets/det_00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452360" y="1371600"/>
            <a:ext cx="1691640" cy="117043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9281160" y="1499616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상부 결속</a:t>
            </a:r>
            <a:endParaRPr lang="en-US" sz="1200" dirty="0"/>
          </a:p>
        </p:txBody>
      </p:sp>
      <p:sp>
        <p:nvSpPr>
          <p:cNvPr id="12" name="Text 8"/>
          <p:cNvSpPr/>
          <p:nvPr/>
        </p:nvSpPr>
        <p:spPr>
          <a:xfrm>
            <a:off x="9281160" y="1792224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9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난간 최상단 수평바에 ㄷ형 브라켓을 걸고 스텐밴드(L=75mm)로 감싸 고정</a:t>
            </a:r>
            <a:endParaRPr lang="en-US" sz="900" dirty="0"/>
          </a:p>
        </p:txBody>
      </p:sp>
      <p:sp>
        <p:nvSpPr>
          <p:cNvPr id="13" name="Shape 9"/>
          <p:cNvSpPr/>
          <p:nvPr/>
        </p:nvSpPr>
        <p:spPr>
          <a:xfrm>
            <a:off x="7452360" y="2670048"/>
            <a:ext cx="4206240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4" name="Image 2" descr="/home/claude/assets/det_02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452360" y="2670048"/>
            <a:ext cx="1691640" cy="117043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9281160" y="2798064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하부 결속</a:t>
            </a:r>
            <a:endParaRPr lang="en-US" sz="1200" dirty="0"/>
          </a:p>
        </p:txBody>
      </p:sp>
      <p:sp>
        <p:nvSpPr>
          <p:cNvPr id="16" name="Text 11"/>
          <p:cNvSpPr/>
          <p:nvPr/>
        </p:nvSpPr>
        <p:spPr>
          <a:xfrm>
            <a:off x="9281160" y="3090672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9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하부 ㄷ형강 슬롯을 난간 최하단 수평바에 맞추고 스텐밴드(L=50mm)로 고정</a:t>
            </a:r>
            <a:endParaRPr lang="en-US" sz="900" dirty="0"/>
          </a:p>
        </p:txBody>
      </p:sp>
      <p:sp>
        <p:nvSpPr>
          <p:cNvPr id="17" name="Shape 12"/>
          <p:cNvSpPr/>
          <p:nvPr/>
        </p:nvSpPr>
        <p:spPr>
          <a:xfrm>
            <a:off x="7452360" y="3968496"/>
            <a:ext cx="4206240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8" name="Image 3" descr="/home/claude/assets/det_12.jp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452360" y="3968496"/>
            <a:ext cx="1691640" cy="1170432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9281160" y="4096512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지지대 · 배선</a:t>
            </a:r>
            <a:endParaRPr lang="en-US" sz="1200" dirty="0"/>
          </a:p>
        </p:txBody>
      </p:sp>
      <p:sp>
        <p:nvSpPr>
          <p:cNvPr id="20" name="Text 14"/>
          <p:cNvSpPr/>
          <p:nvPr/>
        </p:nvSpPr>
        <p:spPr>
          <a:xfrm>
            <a:off x="9281160" y="438912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9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하부 지지대 각도를 확인하고, 인버터 배선은 늘어지지 않게 정리</a:t>
            </a:r>
            <a:endParaRPr lang="en-US" sz="900" dirty="0"/>
          </a:p>
        </p:txBody>
      </p:sp>
      <p:sp>
        <p:nvSpPr>
          <p:cNvPr id="21" name="Shape 15"/>
          <p:cNvSpPr/>
          <p:nvPr/>
        </p:nvSpPr>
        <p:spPr>
          <a:xfrm>
            <a:off x="502920" y="5532120"/>
            <a:ext cx="11155680" cy="777240"/>
          </a:xfrm>
          <a:prstGeom prst="roundRect">
            <a:avLst>
              <a:gd name="adj" fmla="val 7059"/>
            </a:avLst>
          </a:prstGeom>
          <a:solidFill>
            <a:srgbClr val="10263B"/>
          </a:solidFill>
          <a:ln w="12700">
            <a:solidFill>
              <a:srgbClr val="10263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Text 16"/>
          <p:cNvSpPr/>
          <p:nvPr/>
        </p:nvSpPr>
        <p:spPr>
          <a:xfrm>
            <a:off x="777240" y="5532120"/>
            <a:ext cx="2194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철수 전 결속 확인</a:t>
            </a:r>
            <a:endParaRPr lang="en-US" sz="1250" dirty="0"/>
          </a:p>
        </p:txBody>
      </p:sp>
      <p:sp>
        <p:nvSpPr>
          <p:cNvPr id="23" name="Shape 17"/>
          <p:cNvSpPr/>
          <p:nvPr/>
        </p:nvSpPr>
        <p:spPr>
          <a:xfrm>
            <a:off x="3108960" y="5852160"/>
            <a:ext cx="118872" cy="118872"/>
          </a:xfrm>
          <a:prstGeom prst="ellipse">
            <a:avLst/>
          </a:prstGeom>
          <a:solidFill>
            <a:srgbClr val="F2A007"/>
          </a:solidFill>
          <a:ln w="12700">
            <a:solidFill>
              <a:srgbClr val="F2A007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4" name="Text 18"/>
          <p:cNvSpPr/>
          <p:nvPr/>
        </p:nvSpPr>
        <p:spPr>
          <a:xfrm>
            <a:off x="3328416" y="5532120"/>
            <a:ext cx="1965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D6E1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상부 브라켓 볼트 2개소</a:t>
            </a:r>
            <a:endParaRPr lang="en-US" sz="1000" dirty="0"/>
          </a:p>
        </p:txBody>
      </p:sp>
      <p:sp>
        <p:nvSpPr>
          <p:cNvPr id="25" name="Shape 19"/>
          <p:cNvSpPr/>
          <p:nvPr/>
        </p:nvSpPr>
        <p:spPr>
          <a:xfrm>
            <a:off x="5303520" y="5852160"/>
            <a:ext cx="118872" cy="118872"/>
          </a:xfrm>
          <a:prstGeom prst="ellipse">
            <a:avLst/>
          </a:prstGeom>
          <a:solidFill>
            <a:srgbClr val="F2A007"/>
          </a:solidFill>
          <a:ln w="12700">
            <a:solidFill>
              <a:srgbClr val="F2A007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6" name="Text 20"/>
          <p:cNvSpPr/>
          <p:nvPr/>
        </p:nvSpPr>
        <p:spPr>
          <a:xfrm>
            <a:off x="5522976" y="5532120"/>
            <a:ext cx="1965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D6E1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상부 스텐밴드 2개소</a:t>
            </a:r>
            <a:endParaRPr lang="en-US" sz="1000" dirty="0"/>
          </a:p>
        </p:txBody>
      </p:sp>
      <p:sp>
        <p:nvSpPr>
          <p:cNvPr id="27" name="Shape 21"/>
          <p:cNvSpPr/>
          <p:nvPr/>
        </p:nvSpPr>
        <p:spPr>
          <a:xfrm>
            <a:off x="7498080" y="5852160"/>
            <a:ext cx="118872" cy="118872"/>
          </a:xfrm>
          <a:prstGeom prst="ellipse">
            <a:avLst/>
          </a:prstGeom>
          <a:solidFill>
            <a:srgbClr val="F2A007"/>
          </a:solidFill>
          <a:ln w="12700">
            <a:solidFill>
              <a:srgbClr val="F2A007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8" name="Text 22"/>
          <p:cNvSpPr/>
          <p:nvPr/>
        </p:nvSpPr>
        <p:spPr>
          <a:xfrm>
            <a:off x="7717536" y="5532120"/>
            <a:ext cx="1965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D6E1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하부 스텐밴드 2개소</a:t>
            </a:r>
            <a:endParaRPr lang="en-US" sz="1000" dirty="0"/>
          </a:p>
        </p:txBody>
      </p:sp>
      <p:sp>
        <p:nvSpPr>
          <p:cNvPr id="29" name="Shape 23"/>
          <p:cNvSpPr/>
          <p:nvPr/>
        </p:nvSpPr>
        <p:spPr>
          <a:xfrm>
            <a:off x="9692640" y="5852160"/>
            <a:ext cx="118872" cy="118872"/>
          </a:xfrm>
          <a:prstGeom prst="ellipse">
            <a:avLst/>
          </a:prstGeom>
          <a:solidFill>
            <a:srgbClr val="F2A007"/>
          </a:solidFill>
          <a:ln w="12700">
            <a:solidFill>
              <a:srgbClr val="F2A007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0" name="Text 24"/>
          <p:cNvSpPr/>
          <p:nvPr/>
        </p:nvSpPr>
        <p:spPr>
          <a:xfrm>
            <a:off x="9912096" y="5532120"/>
            <a:ext cx="1965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D6E1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인버터 고정 및 배선 정리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77240" cy="502920"/>
          </a:xfrm>
          <a:prstGeom prst="roundRect">
            <a:avLst>
              <a:gd name="adj" fmla="val 14545"/>
            </a:avLst>
          </a:prstGeom>
          <a:solidFill>
            <a:srgbClr val="F2A00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11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417320" y="27432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안전 수칙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444752" y="850392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고소 작업이 포함된 공정입니다. 안전 장구 착용은 예외 없이 필수입니다.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7B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솔라테라스㈜  |  미니태양광 설치기사 교육자료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25880"/>
            <a:ext cx="2148840" cy="457200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7" name="Image 0" descr="/home/claude/assets/safety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4360" y="1463040"/>
            <a:ext cx="1965960" cy="40233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48640" y="5532120"/>
            <a:ext cx="2057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옥상 작업 — 안전모 · 안전벨트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2788920" y="1325880"/>
            <a:ext cx="2148840" cy="457200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0" name="Image 1" descr="/home/claude/assets/safety2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880360" y="1463040"/>
            <a:ext cx="1965960" cy="402336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2834640" y="5532120"/>
            <a:ext cx="2057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베란다 거치형 — 안전고리 사용</a:t>
            </a:r>
            <a:endParaRPr lang="en-US" sz="1000" dirty="0"/>
          </a:p>
        </p:txBody>
      </p:sp>
      <p:sp>
        <p:nvSpPr>
          <p:cNvPr id="12" name="Shape 8"/>
          <p:cNvSpPr/>
          <p:nvPr/>
        </p:nvSpPr>
        <p:spPr>
          <a:xfrm>
            <a:off x="5212080" y="1325880"/>
            <a:ext cx="6446520" cy="822960"/>
          </a:xfrm>
          <a:prstGeom prst="roundRect">
            <a:avLst>
              <a:gd name="adj" fmla="val 6667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Text 9"/>
          <p:cNvSpPr/>
          <p:nvPr/>
        </p:nvSpPr>
        <p:spPr>
          <a:xfrm>
            <a:off x="5376672" y="1545336"/>
            <a:ext cx="384048" cy="384048"/>
          </a:xfrm>
          <a:prstGeom prst="ellipse">
            <a:avLst/>
          </a:prstGeom>
          <a:solidFill>
            <a:srgbClr val="F2A00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!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5897880" y="1417320"/>
            <a:ext cx="5577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옥상 설치 시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5897880" y="1691640"/>
            <a:ext cx="5623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안전모와 안전벨트를 반드시 착용한다. 앵커 고정 작업 중에는 벨트를 구조물에 결속한다.</a:t>
            </a:r>
            <a:endParaRPr lang="en-US" sz="1050" dirty="0"/>
          </a:p>
        </p:txBody>
      </p:sp>
      <p:sp>
        <p:nvSpPr>
          <p:cNvPr id="16" name="Shape 12"/>
          <p:cNvSpPr/>
          <p:nvPr/>
        </p:nvSpPr>
        <p:spPr>
          <a:xfrm>
            <a:off x="5212080" y="2258568"/>
            <a:ext cx="6446520" cy="822960"/>
          </a:xfrm>
          <a:prstGeom prst="roundRect">
            <a:avLst>
              <a:gd name="adj" fmla="val 6667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3"/>
          <p:cNvSpPr/>
          <p:nvPr/>
        </p:nvSpPr>
        <p:spPr>
          <a:xfrm>
            <a:off x="5376672" y="2478024"/>
            <a:ext cx="384048" cy="384048"/>
          </a:xfrm>
          <a:prstGeom prst="ellipse">
            <a:avLst/>
          </a:prstGeom>
          <a:solidFill>
            <a:srgbClr val="F2A00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!</a:t>
            </a:r>
            <a:endParaRPr lang="en-US" sz="1500" dirty="0"/>
          </a:p>
        </p:txBody>
      </p:sp>
      <p:sp>
        <p:nvSpPr>
          <p:cNvPr id="18" name="Text 14"/>
          <p:cNvSpPr/>
          <p:nvPr/>
        </p:nvSpPr>
        <p:spPr>
          <a:xfrm>
            <a:off x="5897880" y="2350008"/>
            <a:ext cx="5577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베란다 거치형 설치 시</a:t>
            </a:r>
            <a:endParaRPr lang="en-US" sz="1250" dirty="0"/>
          </a:p>
        </p:txBody>
      </p:sp>
      <p:sp>
        <p:nvSpPr>
          <p:cNvPr id="19" name="Text 15"/>
          <p:cNvSpPr/>
          <p:nvPr/>
        </p:nvSpPr>
        <p:spPr>
          <a:xfrm>
            <a:off x="5897880" y="2624328"/>
            <a:ext cx="5623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안전 고리를 사용한다. 태양광 모듈을 난간 밖으로 꺼낼 때는 안전고리를 연결한 뒤 안전하게 꺼낸다.</a:t>
            </a:r>
            <a:endParaRPr lang="en-US" sz="1050" dirty="0"/>
          </a:p>
        </p:txBody>
      </p:sp>
      <p:sp>
        <p:nvSpPr>
          <p:cNvPr id="20" name="Shape 16"/>
          <p:cNvSpPr/>
          <p:nvPr/>
        </p:nvSpPr>
        <p:spPr>
          <a:xfrm>
            <a:off x="5212080" y="3191256"/>
            <a:ext cx="6446520" cy="822960"/>
          </a:xfrm>
          <a:prstGeom prst="roundRect">
            <a:avLst>
              <a:gd name="adj" fmla="val 6667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" name="Text 17"/>
          <p:cNvSpPr/>
          <p:nvPr/>
        </p:nvSpPr>
        <p:spPr>
          <a:xfrm>
            <a:off x="5376672" y="3410712"/>
            <a:ext cx="384048" cy="384048"/>
          </a:xfrm>
          <a:prstGeom prst="ellipse">
            <a:avLst/>
          </a:prstGeom>
          <a:solidFill>
            <a:srgbClr val="F2A00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!</a:t>
            </a:r>
            <a:endParaRPr lang="en-US" sz="1500" dirty="0"/>
          </a:p>
        </p:txBody>
      </p:sp>
      <p:sp>
        <p:nvSpPr>
          <p:cNvPr id="22" name="Text 18"/>
          <p:cNvSpPr/>
          <p:nvPr/>
        </p:nvSpPr>
        <p:spPr>
          <a:xfrm>
            <a:off x="5897880" y="3282696"/>
            <a:ext cx="5577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전기 작업 시</a:t>
            </a:r>
            <a:endParaRPr lang="en-US" sz="1250" dirty="0"/>
          </a:p>
        </p:txBody>
      </p:sp>
      <p:sp>
        <p:nvSpPr>
          <p:cNvPr id="23" name="Text 19"/>
          <p:cNvSpPr/>
          <p:nvPr/>
        </p:nvSpPr>
        <p:spPr>
          <a:xfrm>
            <a:off x="5897880" y="3557016"/>
            <a:ext cx="5623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플러그 조립 시 쇼트가 발생하지 않도록 주의하고, 녹색 전선은 반드시 접지에 연결한다.</a:t>
            </a:r>
            <a:endParaRPr lang="en-US" sz="1050" dirty="0"/>
          </a:p>
        </p:txBody>
      </p:sp>
      <p:sp>
        <p:nvSpPr>
          <p:cNvPr id="24" name="Shape 20"/>
          <p:cNvSpPr/>
          <p:nvPr/>
        </p:nvSpPr>
        <p:spPr>
          <a:xfrm>
            <a:off x="5212080" y="4123944"/>
            <a:ext cx="6446520" cy="822960"/>
          </a:xfrm>
          <a:prstGeom prst="roundRect">
            <a:avLst>
              <a:gd name="adj" fmla="val 6667"/>
            </a:avLst>
          </a:prstGeom>
          <a:solidFill>
            <a:srgbClr val="FBEAE7"/>
          </a:solidFill>
          <a:ln w="12700">
            <a:solidFill>
              <a:srgbClr val="F0C6B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5" name="Text 21"/>
          <p:cNvSpPr/>
          <p:nvPr/>
        </p:nvSpPr>
        <p:spPr>
          <a:xfrm>
            <a:off x="5376672" y="4343400"/>
            <a:ext cx="384048" cy="384048"/>
          </a:xfrm>
          <a:prstGeom prst="ellipse">
            <a:avLst/>
          </a:prstGeom>
          <a:solidFill>
            <a:srgbClr val="C0392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!</a:t>
            </a:r>
            <a:endParaRPr lang="en-US" sz="1500" dirty="0"/>
          </a:p>
        </p:txBody>
      </p:sp>
      <p:sp>
        <p:nvSpPr>
          <p:cNvPr id="26" name="Text 22"/>
          <p:cNvSpPr/>
          <p:nvPr/>
        </p:nvSpPr>
        <p:spPr>
          <a:xfrm>
            <a:off x="5897880" y="4215384"/>
            <a:ext cx="5577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0392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멀티탭 금지</a:t>
            </a:r>
            <a:endParaRPr lang="en-US" sz="1250" dirty="0"/>
          </a:p>
        </p:txBody>
      </p:sp>
      <p:sp>
        <p:nvSpPr>
          <p:cNvPr id="27" name="Text 23"/>
          <p:cNvSpPr/>
          <p:nvPr/>
        </p:nvSpPr>
        <p:spPr>
          <a:xfrm>
            <a:off x="5897880" y="4489704"/>
            <a:ext cx="5623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접지가 되지 않는 멀티탭에는 절대 연결하지 않는다.</a:t>
            </a:r>
            <a:endParaRPr lang="en-US" sz="1050" dirty="0"/>
          </a:p>
        </p:txBody>
      </p:sp>
      <p:sp>
        <p:nvSpPr>
          <p:cNvPr id="28" name="Shape 24"/>
          <p:cNvSpPr/>
          <p:nvPr/>
        </p:nvSpPr>
        <p:spPr>
          <a:xfrm>
            <a:off x="5212080" y="5056632"/>
            <a:ext cx="6446520" cy="822960"/>
          </a:xfrm>
          <a:prstGeom prst="roundRect">
            <a:avLst>
              <a:gd name="adj" fmla="val 6667"/>
            </a:avLst>
          </a:prstGeom>
          <a:solidFill>
            <a:srgbClr val="FBEAE7"/>
          </a:solidFill>
          <a:ln w="12700">
            <a:solidFill>
              <a:srgbClr val="F0C6B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9" name="Text 25"/>
          <p:cNvSpPr/>
          <p:nvPr/>
        </p:nvSpPr>
        <p:spPr>
          <a:xfrm>
            <a:off x="5376672" y="5276088"/>
            <a:ext cx="384048" cy="384048"/>
          </a:xfrm>
          <a:prstGeom prst="ellipse">
            <a:avLst/>
          </a:prstGeom>
          <a:solidFill>
            <a:srgbClr val="C0392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!</a:t>
            </a:r>
            <a:endParaRPr lang="en-US" sz="1500" dirty="0"/>
          </a:p>
        </p:txBody>
      </p:sp>
      <p:sp>
        <p:nvSpPr>
          <p:cNvPr id="30" name="Text 26"/>
          <p:cNvSpPr/>
          <p:nvPr/>
        </p:nvSpPr>
        <p:spPr>
          <a:xfrm>
            <a:off x="5897880" y="5148072"/>
            <a:ext cx="5577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0392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체결 확인</a:t>
            </a:r>
            <a:endParaRPr lang="en-US" sz="1250" dirty="0"/>
          </a:p>
        </p:txBody>
      </p:sp>
      <p:sp>
        <p:nvSpPr>
          <p:cNvPr id="31" name="Text 27"/>
          <p:cNvSpPr/>
          <p:nvPr/>
        </p:nvSpPr>
        <p:spPr>
          <a:xfrm>
            <a:off x="5897880" y="5422392"/>
            <a:ext cx="5623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블라켓 볼트를 미체결하면 발전기 추락 위험이 있으므로 철수 전 전 볼트를 재확인한다.</a:t>
            </a: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77240" cy="502920"/>
          </a:xfrm>
          <a:prstGeom prst="roundRect">
            <a:avLst>
              <a:gd name="adj" fmla="val 14545"/>
            </a:avLst>
          </a:prstGeom>
          <a:solidFill>
            <a:srgbClr val="F2A00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12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417320" y="27432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출발 전 준비물 체크리스트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444752" y="850392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현장 재방문은 곧 비용입니다. 출발 전 아래 항목을 반드시 확인합니다.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7B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솔라테라스㈜  |  미니태양광 설치기사 교육자료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417320"/>
            <a:ext cx="2679192" cy="4434840"/>
          </a:xfrm>
          <a:prstGeom prst="roundRect">
            <a:avLst>
              <a:gd name="adj" fmla="val 2048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Shape 5"/>
          <p:cNvSpPr/>
          <p:nvPr/>
        </p:nvSpPr>
        <p:spPr>
          <a:xfrm>
            <a:off x="502920" y="1417320"/>
            <a:ext cx="2679192" cy="658368"/>
          </a:xfrm>
          <a:prstGeom prst="roundRect">
            <a:avLst>
              <a:gd name="adj" fmla="val 8333"/>
            </a:avLst>
          </a:prstGeom>
          <a:solidFill>
            <a:srgbClr val="10263B"/>
          </a:solidFill>
          <a:ln w="12700">
            <a:solidFill>
              <a:srgbClr val="10263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731520" y="1417320"/>
            <a:ext cx="2286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안전 장구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04088" y="2286000"/>
            <a:ext cx="274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✓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033272" y="2258568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안전모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704088" y="2852928"/>
            <a:ext cx="274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✓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033272" y="2825496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안전벨트 (옥상 작업)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704088" y="3419856"/>
            <a:ext cx="274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✓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033272" y="3392424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안전 고리 (베란다 작업)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704088" y="3986784"/>
            <a:ext cx="274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✓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033272" y="3959352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작업 장갑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3364992" y="1417320"/>
            <a:ext cx="2679192" cy="4434840"/>
          </a:xfrm>
          <a:prstGeom prst="roundRect">
            <a:avLst>
              <a:gd name="adj" fmla="val 2048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Shape 16"/>
          <p:cNvSpPr/>
          <p:nvPr/>
        </p:nvSpPr>
        <p:spPr>
          <a:xfrm>
            <a:off x="3364992" y="1417320"/>
            <a:ext cx="2679192" cy="658368"/>
          </a:xfrm>
          <a:prstGeom prst="roundRect">
            <a:avLst>
              <a:gd name="adj" fmla="val 8333"/>
            </a:avLst>
          </a:prstGeom>
          <a:solidFill>
            <a:srgbClr val="B8760A"/>
          </a:solidFill>
          <a:ln w="12700">
            <a:solidFill>
              <a:srgbClr val="B8760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7"/>
          <p:cNvSpPr/>
          <p:nvPr/>
        </p:nvSpPr>
        <p:spPr>
          <a:xfrm>
            <a:off x="3593592" y="1417320"/>
            <a:ext cx="2286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시공 공구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3566160" y="2286000"/>
            <a:ext cx="274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✓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3895344" y="2258568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임팩 드라이버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3566160" y="2852928"/>
            <a:ext cx="274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✓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3895344" y="2825496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천공 드릴 · 비트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3566160" y="3419856"/>
            <a:ext cx="274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✓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3895344" y="3392424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실리콘 건 · 실리콘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3566160" y="3986784"/>
            <a:ext cx="274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✓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3895344" y="3959352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전선 피복 공구 · 절연 테이프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6227064" y="1417320"/>
            <a:ext cx="2679192" cy="4434840"/>
          </a:xfrm>
          <a:prstGeom prst="roundRect">
            <a:avLst>
              <a:gd name="adj" fmla="val 2048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9" name="Shape 27"/>
          <p:cNvSpPr/>
          <p:nvPr/>
        </p:nvSpPr>
        <p:spPr>
          <a:xfrm>
            <a:off x="6227064" y="1417320"/>
            <a:ext cx="2679192" cy="658368"/>
          </a:xfrm>
          <a:prstGeom prst="roundRect">
            <a:avLst>
              <a:gd name="adj" fmla="val 8333"/>
            </a:avLst>
          </a:prstGeom>
          <a:solidFill>
            <a:srgbClr val="2E5C8A"/>
          </a:solidFill>
          <a:ln w="12700">
            <a:solidFill>
              <a:srgbClr val="2E5C8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0" name="Text 28"/>
          <p:cNvSpPr/>
          <p:nvPr/>
        </p:nvSpPr>
        <p:spPr>
          <a:xfrm>
            <a:off x="6455664" y="1417320"/>
            <a:ext cx="2286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자재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6428232" y="2286000"/>
            <a:ext cx="274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✓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6757416" y="2258568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모듈 · 지지대 · 블라켓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6428232" y="2852928"/>
            <a:ext cx="274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✓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6757416" y="2825496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마이크로 인버터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6428232" y="3419856"/>
            <a:ext cx="274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✓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6757416" y="3392424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호스밴드 (상하 4개소)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6428232" y="3986784"/>
            <a:ext cx="274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✓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6757416" y="3959352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CD관 (외부 배선용)</a:t>
            </a:r>
            <a:endParaRPr lang="en-US" sz="1150" dirty="0"/>
          </a:p>
        </p:txBody>
      </p:sp>
      <p:sp>
        <p:nvSpPr>
          <p:cNvPr id="39" name="Text 37"/>
          <p:cNvSpPr/>
          <p:nvPr/>
        </p:nvSpPr>
        <p:spPr>
          <a:xfrm>
            <a:off x="6428232" y="4553712"/>
            <a:ext cx="274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✓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6757416" y="452628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전선 고정장치 · 명판 스티커</a:t>
            </a:r>
            <a:endParaRPr lang="en-US" sz="1150" dirty="0"/>
          </a:p>
        </p:txBody>
      </p:sp>
      <p:sp>
        <p:nvSpPr>
          <p:cNvPr id="41" name="Shape 39"/>
          <p:cNvSpPr/>
          <p:nvPr/>
        </p:nvSpPr>
        <p:spPr>
          <a:xfrm>
            <a:off x="9089136" y="1417320"/>
            <a:ext cx="2679192" cy="4434840"/>
          </a:xfrm>
          <a:prstGeom prst="roundRect">
            <a:avLst>
              <a:gd name="adj" fmla="val 2048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2" name="Shape 40"/>
          <p:cNvSpPr/>
          <p:nvPr/>
        </p:nvSpPr>
        <p:spPr>
          <a:xfrm>
            <a:off x="9089136" y="1417320"/>
            <a:ext cx="2679192" cy="658368"/>
          </a:xfrm>
          <a:prstGeom prst="roundRect">
            <a:avLst>
              <a:gd name="adj" fmla="val 8333"/>
            </a:avLst>
          </a:prstGeom>
          <a:solidFill>
            <a:srgbClr val="1E7A4C"/>
          </a:solidFill>
          <a:ln w="12700">
            <a:solidFill>
              <a:srgbClr val="1E7A4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3" name="Text 41"/>
          <p:cNvSpPr/>
          <p:nvPr/>
        </p:nvSpPr>
        <p:spPr>
          <a:xfrm>
            <a:off x="9317736" y="1417320"/>
            <a:ext cx="2286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서류 · 전산</a:t>
            </a:r>
            <a:endParaRPr lang="en-US" sz="1500" dirty="0"/>
          </a:p>
        </p:txBody>
      </p:sp>
      <p:sp>
        <p:nvSpPr>
          <p:cNvPr id="44" name="Text 42"/>
          <p:cNvSpPr/>
          <p:nvPr/>
        </p:nvSpPr>
        <p:spPr>
          <a:xfrm>
            <a:off x="9290304" y="2286000"/>
            <a:ext cx="274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✓</a:t>
            </a:r>
            <a:endParaRPr lang="en-US" sz="1200" dirty="0"/>
          </a:p>
        </p:txBody>
      </p:sp>
      <p:sp>
        <p:nvSpPr>
          <p:cNvPr id="45" name="Text 43"/>
          <p:cNvSpPr/>
          <p:nvPr/>
        </p:nvSpPr>
        <p:spPr>
          <a:xfrm>
            <a:off x="9619488" y="2258568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표준설치계약서</a:t>
            </a:r>
            <a:endParaRPr lang="en-US" sz="1150" dirty="0"/>
          </a:p>
        </p:txBody>
      </p:sp>
      <p:sp>
        <p:nvSpPr>
          <p:cNvPr id="46" name="Text 44"/>
          <p:cNvSpPr/>
          <p:nvPr/>
        </p:nvSpPr>
        <p:spPr>
          <a:xfrm>
            <a:off x="9290304" y="2852928"/>
            <a:ext cx="274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✓</a:t>
            </a:r>
            <a:endParaRPr lang="en-US" sz="1200" dirty="0"/>
          </a:p>
        </p:txBody>
      </p:sp>
      <p:sp>
        <p:nvSpPr>
          <p:cNvPr id="47" name="Text 45"/>
          <p:cNvSpPr/>
          <p:nvPr/>
        </p:nvSpPr>
        <p:spPr>
          <a:xfrm>
            <a:off x="9619488" y="2825496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주민등록초본 확인</a:t>
            </a:r>
            <a:endParaRPr lang="en-US" sz="1150" dirty="0"/>
          </a:p>
        </p:txBody>
      </p:sp>
      <p:sp>
        <p:nvSpPr>
          <p:cNvPr id="48" name="Text 46"/>
          <p:cNvSpPr/>
          <p:nvPr/>
        </p:nvSpPr>
        <p:spPr>
          <a:xfrm>
            <a:off x="9290304" y="3419856"/>
            <a:ext cx="274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✓</a:t>
            </a:r>
            <a:endParaRPr lang="en-US" sz="1200" dirty="0"/>
          </a:p>
        </p:txBody>
      </p:sp>
      <p:sp>
        <p:nvSpPr>
          <p:cNvPr id="49" name="Text 47"/>
          <p:cNvSpPr/>
          <p:nvPr/>
        </p:nvSpPr>
        <p:spPr>
          <a:xfrm>
            <a:off x="9619488" y="3392424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에코마일리지 가입 안내</a:t>
            </a:r>
            <a:endParaRPr lang="en-US" sz="1150" dirty="0"/>
          </a:p>
        </p:txBody>
      </p:sp>
      <p:sp>
        <p:nvSpPr>
          <p:cNvPr id="50" name="Text 48"/>
          <p:cNvSpPr/>
          <p:nvPr/>
        </p:nvSpPr>
        <p:spPr>
          <a:xfrm>
            <a:off x="9290304" y="3986784"/>
            <a:ext cx="274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✓</a:t>
            </a:r>
            <a:endParaRPr lang="en-US" sz="1200" dirty="0"/>
          </a:p>
        </p:txBody>
      </p:sp>
      <p:sp>
        <p:nvSpPr>
          <p:cNvPr id="51" name="Text 49"/>
          <p:cNvSpPr/>
          <p:nvPr/>
        </p:nvSpPr>
        <p:spPr>
          <a:xfrm>
            <a:off x="9619488" y="3959352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신용카드 단말기 / 매출전표</a:t>
            </a:r>
            <a:endParaRPr lang="en-US" sz="1150" dirty="0"/>
          </a:p>
        </p:txBody>
      </p:sp>
      <p:sp>
        <p:nvSpPr>
          <p:cNvPr id="52" name="Text 50"/>
          <p:cNvSpPr/>
          <p:nvPr/>
        </p:nvSpPr>
        <p:spPr>
          <a:xfrm>
            <a:off x="9290304" y="4553712"/>
            <a:ext cx="274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✓</a:t>
            </a:r>
            <a:endParaRPr lang="en-US" sz="1200" dirty="0"/>
          </a:p>
        </p:txBody>
      </p:sp>
      <p:sp>
        <p:nvSpPr>
          <p:cNvPr id="53" name="Text 51"/>
          <p:cNvSpPr/>
          <p:nvPr/>
        </p:nvSpPr>
        <p:spPr>
          <a:xfrm>
            <a:off x="9619488" y="452628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사진 촬영용 단말기</a:t>
            </a:r>
            <a:endParaRPr lang="en-US" sz="11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77240" cy="502920"/>
          </a:xfrm>
          <a:prstGeom prst="roundRect">
            <a:avLst>
              <a:gd name="adj" fmla="val 14545"/>
            </a:avLst>
          </a:prstGeom>
          <a:solidFill>
            <a:srgbClr val="F2A00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13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417320" y="27432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표준 시공 10단계 ① — 1~5단계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444752" y="850392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발코니 난간 시공 절차서(일반 설치 시) 기준입니다.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7B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솔라테라스㈜  |  미니태양광 설치기사 교육자료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11155680" cy="841248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7" name="Image 0" descr="/home/claude/assets/complex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02920" y="1371600"/>
            <a:ext cx="1261872" cy="84124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874520" y="1600200"/>
            <a:ext cx="384048" cy="384048"/>
          </a:xfrm>
          <a:prstGeom prst="ellipse">
            <a:avLst/>
          </a:prstGeom>
          <a:solidFill>
            <a:srgbClr val="10263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2377440" y="1426464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현장 방문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800600" y="1426464"/>
            <a:ext cx="6675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신청자 접수 순서로 미리 예약을 하고 방문한다.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502920" y="2267712"/>
            <a:ext cx="11155680" cy="841248"/>
          </a:xfrm>
          <a:prstGeom prst="roundRect">
            <a:avLst>
              <a:gd name="adj" fmla="val 6522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2" name="Image 1" descr="/home/claude/assets/step2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02920" y="2267712"/>
            <a:ext cx="1261872" cy="84124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874520" y="2496312"/>
            <a:ext cx="384048" cy="384048"/>
          </a:xfrm>
          <a:prstGeom prst="ellipse">
            <a:avLst/>
          </a:prstGeom>
          <a:solidFill>
            <a:srgbClr val="10263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2377440" y="2322576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설명 및 설치 전 촬영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4800600" y="2322576"/>
            <a:ext cx="6675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베란다 미니태양광 발전기 원리 / 제품 가격 / 시공 순서를 설명하고, 반드시 실내·외에서 설치 전 사진을 찍은 후 설치를 시작한다.</a:t>
            </a:r>
            <a:endParaRPr lang="en-US" sz="1050" dirty="0"/>
          </a:p>
        </p:txBody>
      </p:sp>
      <p:sp>
        <p:nvSpPr>
          <p:cNvPr id="16" name="Shape 12"/>
          <p:cNvSpPr/>
          <p:nvPr/>
        </p:nvSpPr>
        <p:spPr>
          <a:xfrm>
            <a:off x="502920" y="3163824"/>
            <a:ext cx="11155680" cy="841248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7" name="Image 2" descr="/home/claude/assets/kcl_setup1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02920" y="3163824"/>
            <a:ext cx="1261872" cy="84124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874520" y="3392424"/>
            <a:ext cx="384048" cy="384048"/>
          </a:xfrm>
          <a:prstGeom prst="ellipse">
            <a:avLst/>
          </a:prstGeom>
          <a:solidFill>
            <a:srgbClr val="10263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300" dirty="0"/>
          </a:p>
        </p:txBody>
      </p:sp>
      <p:sp>
        <p:nvSpPr>
          <p:cNvPr id="19" name="Text 14"/>
          <p:cNvSpPr/>
          <p:nvPr/>
        </p:nvSpPr>
        <p:spPr>
          <a:xfrm>
            <a:off x="2377440" y="3218688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지지대 조립 · 모듈 거치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4800600" y="3218688"/>
            <a:ext cx="6675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지지대를 조립도와 같이 조립한다. 태양광 모듈을 베란다 난간 밖으로 꺼낼 때는 안전고리를 연결하고 안전하게 꺼내야 한다.</a:t>
            </a:r>
            <a:endParaRPr lang="en-US" sz="1050" dirty="0"/>
          </a:p>
        </p:txBody>
      </p:sp>
      <p:sp>
        <p:nvSpPr>
          <p:cNvPr id="21" name="Shape 16"/>
          <p:cNvSpPr/>
          <p:nvPr/>
        </p:nvSpPr>
        <p:spPr>
          <a:xfrm>
            <a:off x="502920" y="4059936"/>
            <a:ext cx="11155680" cy="841248"/>
          </a:xfrm>
          <a:prstGeom prst="roundRect">
            <a:avLst>
              <a:gd name="adj" fmla="val 6522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2" name="Image 3" descr="/home/claude/assets/kcl_bracket.jp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02920" y="4059936"/>
            <a:ext cx="1261872" cy="84124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874520" y="4288536"/>
            <a:ext cx="384048" cy="384048"/>
          </a:xfrm>
          <a:prstGeom prst="ellipse">
            <a:avLst/>
          </a:prstGeom>
          <a:solidFill>
            <a:srgbClr val="10263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</a:t>
            </a:r>
            <a:endParaRPr lang="en-US" sz="1300" dirty="0"/>
          </a:p>
        </p:txBody>
      </p:sp>
      <p:sp>
        <p:nvSpPr>
          <p:cNvPr id="24" name="Text 18"/>
          <p:cNvSpPr/>
          <p:nvPr/>
        </p:nvSpPr>
        <p:spPr>
          <a:xfrm>
            <a:off x="2377440" y="4114800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볼트 체결</a:t>
            </a:r>
            <a:endParaRPr lang="en-US" sz="1300" dirty="0"/>
          </a:p>
        </p:txBody>
      </p:sp>
      <p:sp>
        <p:nvSpPr>
          <p:cNvPr id="25" name="Text 19"/>
          <p:cNvSpPr/>
          <p:nvPr/>
        </p:nvSpPr>
        <p:spPr>
          <a:xfrm>
            <a:off x="4800600" y="4114800"/>
            <a:ext cx="6675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임팩 드라이버를 이용하여 볼트가 느슨해지지 않도록, 위쪽 블라켓 2곳에 볼트를 체결하고 위·아래 4곳에 호스밴드로 고정한다.</a:t>
            </a:r>
            <a:endParaRPr lang="en-US" sz="1050" dirty="0"/>
          </a:p>
        </p:txBody>
      </p:sp>
      <p:sp>
        <p:nvSpPr>
          <p:cNvPr id="26" name="Shape 20"/>
          <p:cNvSpPr/>
          <p:nvPr/>
        </p:nvSpPr>
        <p:spPr>
          <a:xfrm>
            <a:off x="502920" y="4956048"/>
            <a:ext cx="11155680" cy="841248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7" name="Image 4" descr="/home/claude/assets/step5.jp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02920" y="4956048"/>
            <a:ext cx="1261872" cy="841248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1874520" y="5184648"/>
            <a:ext cx="384048" cy="384048"/>
          </a:xfrm>
          <a:prstGeom prst="ellipse">
            <a:avLst/>
          </a:prstGeom>
          <a:solidFill>
            <a:srgbClr val="10263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5</a:t>
            </a:r>
            <a:endParaRPr lang="en-US" sz="1300" dirty="0"/>
          </a:p>
        </p:txBody>
      </p:sp>
      <p:sp>
        <p:nvSpPr>
          <p:cNvPr id="29" name="Text 22"/>
          <p:cNvSpPr/>
          <p:nvPr/>
        </p:nvSpPr>
        <p:spPr>
          <a:xfrm>
            <a:off x="2377440" y="5010912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인버터 고정</a:t>
            </a:r>
            <a:endParaRPr lang="en-US" sz="1300" dirty="0"/>
          </a:p>
        </p:txBody>
      </p:sp>
      <p:sp>
        <p:nvSpPr>
          <p:cNvPr id="30" name="Text 23"/>
          <p:cNvSpPr/>
          <p:nvPr/>
        </p:nvSpPr>
        <p:spPr>
          <a:xfrm>
            <a:off x="4800600" y="5010912"/>
            <a:ext cx="6675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모듈 뒷면 프레임에 인버터를 단단하게 고정하고, 커넥터 체결 상태를 확인한다.</a:t>
            </a:r>
            <a:endParaRPr lang="en-US" sz="1050" dirty="0"/>
          </a:p>
        </p:txBody>
      </p:sp>
      <p:sp>
        <p:nvSpPr>
          <p:cNvPr id="31" name="Shape 24"/>
          <p:cNvSpPr/>
          <p:nvPr/>
        </p:nvSpPr>
        <p:spPr>
          <a:xfrm>
            <a:off x="502920" y="5897880"/>
            <a:ext cx="11155680" cy="420624"/>
          </a:xfrm>
          <a:prstGeom prst="roundRect">
            <a:avLst>
              <a:gd name="adj" fmla="val 13043"/>
            </a:avLst>
          </a:prstGeom>
          <a:solidFill>
            <a:srgbClr val="FDF0D5"/>
          </a:solidFill>
          <a:ln w="12700">
            <a:solidFill>
              <a:srgbClr val="F2D8A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2" name="Text 25"/>
          <p:cNvSpPr/>
          <p:nvPr/>
        </p:nvSpPr>
        <p:spPr>
          <a:xfrm>
            <a:off x="685800" y="5897880"/>
            <a:ext cx="6400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B8760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핵심</a:t>
            </a:r>
            <a:endParaRPr lang="en-US" sz="1100" dirty="0"/>
          </a:p>
        </p:txBody>
      </p:sp>
      <p:sp>
        <p:nvSpPr>
          <p:cNvPr id="33" name="Text 26"/>
          <p:cNvSpPr/>
          <p:nvPr/>
        </p:nvSpPr>
        <p:spPr>
          <a:xfrm>
            <a:off x="1371600" y="5897880"/>
            <a:ext cx="10058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 전 사진을 찍지 않으면 보조금 전산 처리가 반려됩니다. 2단계에서 반드시 촬영하십시오.</a:t>
            </a:r>
            <a:endParaRPr lang="en-US" sz="10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77240" cy="502920"/>
          </a:xfrm>
          <a:prstGeom prst="roundRect">
            <a:avLst>
              <a:gd name="adj" fmla="val 14545"/>
            </a:avLst>
          </a:prstGeom>
          <a:solidFill>
            <a:srgbClr val="F2A00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14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417320" y="27432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표준 시공 10단계 ② — 6~10단계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444752" y="850392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전기 연결부터 전산 처리까지, 마지막 단계가 가장 자주 누락됩니다.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7B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솔라테라스㈜  |  미니태양광 설치기사 교육자료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11155680" cy="841248"/>
          </a:xfrm>
          <a:prstGeom prst="roundRect">
            <a:avLst>
              <a:gd name="adj" fmla="val 6522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7" name="Image 0" descr="/home/claude/assets/step6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02920" y="1371600"/>
            <a:ext cx="1261872" cy="84124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874520" y="1600200"/>
            <a:ext cx="384048" cy="384048"/>
          </a:xfrm>
          <a:prstGeom prst="ellipse">
            <a:avLst/>
          </a:prstGeom>
          <a:solidFill>
            <a:srgbClr val="B8760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6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2377440" y="1426464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천공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800600" y="1426464"/>
            <a:ext cx="6675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비싼 창틀에 손상이 가지 않도록 가능하면 창틀 뒤쪽을 천공하며, 천공 후에는 실리콘으로 마감한다.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502920" y="2267712"/>
            <a:ext cx="11155680" cy="841248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2" name="Image 1" descr="/home/claude/assets/wire2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02920" y="2267712"/>
            <a:ext cx="1261872" cy="84124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874520" y="2496312"/>
            <a:ext cx="384048" cy="384048"/>
          </a:xfrm>
          <a:prstGeom prst="ellipse">
            <a:avLst/>
          </a:prstGeom>
          <a:solidFill>
            <a:srgbClr val="B8760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7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2377440" y="2322576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플러그 조립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4800600" y="2322576"/>
            <a:ext cx="6675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플러그를 조립할 때는 쇼트가 발생하지 않게 조심하고, 녹색 전선은 반드시 접지에 연결한다. 접속부는 절연 처리로 마감한다.</a:t>
            </a:r>
            <a:endParaRPr lang="en-US" sz="1050" dirty="0"/>
          </a:p>
        </p:txBody>
      </p:sp>
      <p:sp>
        <p:nvSpPr>
          <p:cNvPr id="16" name="Shape 12"/>
          <p:cNvSpPr/>
          <p:nvPr/>
        </p:nvSpPr>
        <p:spPr>
          <a:xfrm>
            <a:off x="502920" y="3163824"/>
            <a:ext cx="11155680" cy="841248"/>
          </a:xfrm>
          <a:prstGeom prst="roundRect">
            <a:avLst>
              <a:gd name="adj" fmla="val 6522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7" name="Image 2" descr="/home/claude/assets/step8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02920" y="3163824"/>
            <a:ext cx="1261872" cy="84124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874520" y="3392424"/>
            <a:ext cx="384048" cy="384048"/>
          </a:xfrm>
          <a:prstGeom prst="ellipse">
            <a:avLst/>
          </a:prstGeom>
          <a:solidFill>
            <a:srgbClr val="B8760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8</a:t>
            </a:r>
            <a:endParaRPr lang="en-US" sz="1300" dirty="0"/>
          </a:p>
        </p:txBody>
      </p:sp>
      <p:sp>
        <p:nvSpPr>
          <p:cNvPr id="19" name="Text 14"/>
          <p:cNvSpPr/>
          <p:nvPr/>
        </p:nvSpPr>
        <p:spPr>
          <a:xfrm>
            <a:off x="2377440" y="3218688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배선 및 콘센트 연결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4800600" y="3218688"/>
            <a:ext cx="6675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배선은 최대한 깔끔하게 연결하고, 고정장치로 전선을 고정한 다음 콘센트에 연결한다. 외부 배선은 CD관을 연결하여야 한다.</a:t>
            </a:r>
            <a:endParaRPr lang="en-US" sz="1050" dirty="0"/>
          </a:p>
        </p:txBody>
      </p:sp>
      <p:sp>
        <p:nvSpPr>
          <p:cNvPr id="21" name="Shape 16"/>
          <p:cNvSpPr/>
          <p:nvPr/>
        </p:nvSpPr>
        <p:spPr>
          <a:xfrm>
            <a:off x="502920" y="4059936"/>
            <a:ext cx="11155680" cy="841248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2" name="Image 3" descr="/home/claude/assets/inverter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02920" y="4059936"/>
            <a:ext cx="1261872" cy="84124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874520" y="4288536"/>
            <a:ext cx="384048" cy="384048"/>
          </a:xfrm>
          <a:prstGeom prst="ellipse">
            <a:avLst/>
          </a:prstGeom>
          <a:solidFill>
            <a:srgbClr val="B8760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9</a:t>
            </a:r>
            <a:endParaRPr lang="en-US" sz="1300" dirty="0"/>
          </a:p>
        </p:txBody>
      </p:sp>
      <p:sp>
        <p:nvSpPr>
          <p:cNvPr id="24" name="Text 18"/>
          <p:cNvSpPr/>
          <p:nvPr/>
        </p:nvSpPr>
        <p:spPr>
          <a:xfrm>
            <a:off x="2377440" y="4114800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발전량 확인</a:t>
            </a:r>
            <a:endParaRPr lang="en-US" sz="1300" dirty="0"/>
          </a:p>
        </p:txBody>
      </p:sp>
      <p:sp>
        <p:nvSpPr>
          <p:cNvPr id="25" name="Text 19"/>
          <p:cNvSpPr/>
          <p:nvPr/>
        </p:nvSpPr>
        <p:spPr>
          <a:xfrm>
            <a:off x="4800600" y="4114800"/>
            <a:ext cx="6675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설치가 끝난 후에는 반드시 인버터가 정상 작동하는지 확인하고, 출력값(발전량)을 확인한다.</a:t>
            </a:r>
            <a:endParaRPr lang="en-US" sz="1050" dirty="0"/>
          </a:p>
        </p:txBody>
      </p:sp>
      <p:sp>
        <p:nvSpPr>
          <p:cNvPr id="26" name="Shape 20"/>
          <p:cNvSpPr/>
          <p:nvPr/>
        </p:nvSpPr>
        <p:spPr>
          <a:xfrm>
            <a:off x="502920" y="4956048"/>
            <a:ext cx="11155680" cy="841248"/>
          </a:xfrm>
          <a:prstGeom prst="roundRect">
            <a:avLst>
              <a:gd name="adj" fmla="val 6522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7" name="Image 4" descr="/home/claude/assets/balcony3.jp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02920" y="4956048"/>
            <a:ext cx="1261872" cy="841248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1874520" y="5184648"/>
            <a:ext cx="384048" cy="384048"/>
          </a:xfrm>
          <a:prstGeom prst="ellipse">
            <a:avLst/>
          </a:prstGeom>
          <a:solidFill>
            <a:srgbClr val="B8760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10</a:t>
            </a:r>
            <a:endParaRPr lang="en-US" sz="1300" dirty="0"/>
          </a:p>
        </p:txBody>
      </p:sp>
      <p:sp>
        <p:nvSpPr>
          <p:cNvPr id="29" name="Text 22"/>
          <p:cNvSpPr/>
          <p:nvPr/>
        </p:nvSpPr>
        <p:spPr>
          <a:xfrm>
            <a:off x="2377440" y="5010912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최종 확인 · 촬영 · 전산</a:t>
            </a:r>
            <a:endParaRPr lang="en-US" sz="1300" dirty="0"/>
          </a:p>
        </p:txBody>
      </p:sp>
      <p:sp>
        <p:nvSpPr>
          <p:cNvPr id="30" name="Text 23"/>
          <p:cNvSpPr/>
          <p:nvPr/>
        </p:nvSpPr>
        <p:spPr>
          <a:xfrm>
            <a:off x="4800600" y="5010912"/>
            <a:ext cx="6675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모든 볼트 연결을 최종 확인하고 실내·외(설치 전후), 인버터, 명판, 결속 부분, 천공 부분, 콘센트 연결 부분을 촬영한다. 촬영 사진은 네이버 클라우드에 업로드하고 서울햇빛마루 플랫폼 처리를 완료한다.</a:t>
            </a:r>
            <a:endParaRPr lang="en-US" sz="1050" dirty="0"/>
          </a:p>
        </p:txBody>
      </p:sp>
      <p:sp>
        <p:nvSpPr>
          <p:cNvPr id="31" name="Shape 24"/>
          <p:cNvSpPr/>
          <p:nvPr/>
        </p:nvSpPr>
        <p:spPr>
          <a:xfrm>
            <a:off x="502920" y="5897880"/>
            <a:ext cx="11155680" cy="420624"/>
          </a:xfrm>
          <a:prstGeom prst="roundRect">
            <a:avLst>
              <a:gd name="adj" fmla="val 13043"/>
            </a:avLst>
          </a:prstGeom>
          <a:solidFill>
            <a:srgbClr val="FDF0D5"/>
          </a:solidFill>
          <a:ln w="12700">
            <a:solidFill>
              <a:srgbClr val="F2D8A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2" name="Text 25"/>
          <p:cNvSpPr/>
          <p:nvPr/>
        </p:nvSpPr>
        <p:spPr>
          <a:xfrm>
            <a:off x="685800" y="5897880"/>
            <a:ext cx="6400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B8760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핵심</a:t>
            </a:r>
            <a:endParaRPr lang="en-US" sz="1100" dirty="0"/>
          </a:p>
        </p:txBody>
      </p:sp>
      <p:sp>
        <p:nvSpPr>
          <p:cNvPr id="33" name="Text 26"/>
          <p:cNvSpPr/>
          <p:nvPr/>
        </p:nvSpPr>
        <p:spPr>
          <a:xfrm>
            <a:off x="1371600" y="5897880"/>
            <a:ext cx="10058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천공 위치 선정이 민원의 대부분을 차지합니다. 창틀 뒤쪽 또는 샤시 옆 콘크리트를 우선 검토하십시오.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77240" cy="502920"/>
          </a:xfrm>
          <a:prstGeom prst="roundRect">
            <a:avLst>
              <a:gd name="adj" fmla="val 14545"/>
            </a:avLst>
          </a:prstGeom>
          <a:solidFill>
            <a:srgbClr val="F2A00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00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417320" y="27432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교육 목차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444752" y="850392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설치기사가 반드시 숙지해야 할 4개 영역, 총 4개 장으로 구성됩니다.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7B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솔라테라스㈜  |  미니태양광 설치기사 교육자료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463040"/>
            <a:ext cx="2679192" cy="3611880"/>
          </a:xfrm>
          <a:prstGeom prst="roundRect">
            <a:avLst>
              <a:gd name="adj" fmla="val 2048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Shape 5"/>
          <p:cNvSpPr/>
          <p:nvPr/>
        </p:nvSpPr>
        <p:spPr>
          <a:xfrm>
            <a:off x="502920" y="1463040"/>
            <a:ext cx="2679192" cy="1051560"/>
          </a:xfrm>
          <a:prstGeom prst="roundRect">
            <a:avLst>
              <a:gd name="adj" fmla="val 5217"/>
            </a:avLst>
          </a:prstGeom>
          <a:solidFill>
            <a:srgbClr val="10263B"/>
          </a:solidFill>
          <a:ln w="12700">
            <a:solidFill>
              <a:srgbClr val="10263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704088" y="1572768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Ⅰ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1463040" y="1572768"/>
            <a:ext cx="1600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제품 이해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758952" y="2743200"/>
            <a:ext cx="224028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발전 원리 및 시스템 구성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제품 사양 · 보조금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내풍압 시험 성적서 · 영상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핵심 자재 기준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3364992" y="1463040"/>
            <a:ext cx="2679192" cy="3611880"/>
          </a:xfrm>
          <a:prstGeom prst="roundRect">
            <a:avLst>
              <a:gd name="adj" fmla="val 2048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Shape 10"/>
          <p:cNvSpPr/>
          <p:nvPr/>
        </p:nvSpPr>
        <p:spPr>
          <a:xfrm>
            <a:off x="3364992" y="1463040"/>
            <a:ext cx="2679192" cy="1051560"/>
          </a:xfrm>
          <a:prstGeom prst="roundRect">
            <a:avLst>
              <a:gd name="adj" fmla="val 5217"/>
            </a:avLst>
          </a:prstGeom>
          <a:solidFill>
            <a:srgbClr val="B8760A"/>
          </a:solidFill>
          <a:ln w="12700">
            <a:solidFill>
              <a:srgbClr val="B8760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Text 11"/>
          <p:cNvSpPr/>
          <p:nvPr/>
        </p:nvSpPr>
        <p:spPr>
          <a:xfrm>
            <a:off x="3566160" y="1572768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Ⅱ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4325112" y="1572768"/>
            <a:ext cx="1600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안전 및 시공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3621024" y="2743200"/>
            <a:ext cx="224028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 유형 · 결속부 상세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안전 수칙 · 준비물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표준 시공 10단계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 불량 사례 3종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227064" y="1463040"/>
            <a:ext cx="2679192" cy="3611880"/>
          </a:xfrm>
          <a:prstGeom prst="roundRect">
            <a:avLst>
              <a:gd name="adj" fmla="val 2048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Shape 15"/>
          <p:cNvSpPr/>
          <p:nvPr/>
        </p:nvSpPr>
        <p:spPr>
          <a:xfrm>
            <a:off x="6227064" y="1463040"/>
            <a:ext cx="2679192" cy="1051560"/>
          </a:xfrm>
          <a:prstGeom prst="roundRect">
            <a:avLst>
              <a:gd name="adj" fmla="val 5217"/>
            </a:avLst>
          </a:prstGeom>
          <a:solidFill>
            <a:srgbClr val="2E5C8A"/>
          </a:solidFill>
          <a:ln w="12700">
            <a:solidFill>
              <a:srgbClr val="2E5C8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Text 16"/>
          <p:cNvSpPr/>
          <p:nvPr/>
        </p:nvSpPr>
        <p:spPr>
          <a:xfrm>
            <a:off x="6428232" y="1572768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Ⅲ</a:t>
            </a:r>
            <a:endParaRPr lang="en-US" sz="3400" dirty="0"/>
          </a:p>
        </p:txBody>
      </p:sp>
      <p:sp>
        <p:nvSpPr>
          <p:cNvPr id="19" name="Text 17"/>
          <p:cNvSpPr/>
          <p:nvPr/>
        </p:nvSpPr>
        <p:spPr>
          <a:xfrm>
            <a:off x="7187184" y="1572768"/>
            <a:ext cx="1600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사진 · 전산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6483096" y="2743200"/>
            <a:ext cx="224028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설치사진 9종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웹하드 업로드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 방향과 일사량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089136" y="1463040"/>
            <a:ext cx="2679192" cy="3611880"/>
          </a:xfrm>
          <a:prstGeom prst="roundRect">
            <a:avLst>
              <a:gd name="adj" fmla="val 2048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Shape 20"/>
          <p:cNvSpPr/>
          <p:nvPr/>
        </p:nvSpPr>
        <p:spPr>
          <a:xfrm>
            <a:off x="9089136" y="1463040"/>
            <a:ext cx="2679192" cy="1051560"/>
          </a:xfrm>
          <a:prstGeom prst="roundRect">
            <a:avLst>
              <a:gd name="adj" fmla="val 5217"/>
            </a:avLst>
          </a:prstGeom>
          <a:solidFill>
            <a:srgbClr val="1E7A4C"/>
          </a:solidFill>
          <a:ln w="12700">
            <a:solidFill>
              <a:srgbClr val="1E7A4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3" name="Text 21"/>
          <p:cNvSpPr/>
          <p:nvPr/>
        </p:nvSpPr>
        <p:spPr>
          <a:xfrm>
            <a:off x="9290304" y="1572768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Ⅳ</a:t>
            </a:r>
            <a:endParaRPr lang="en-US" sz="3400" dirty="0"/>
          </a:p>
        </p:txBody>
      </p:sp>
      <p:sp>
        <p:nvSpPr>
          <p:cNvPr id="24" name="Text 22"/>
          <p:cNvSpPr/>
          <p:nvPr/>
        </p:nvSpPr>
        <p:spPr>
          <a:xfrm>
            <a:off x="10049256" y="1572768"/>
            <a:ext cx="1600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상담 및 A/S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9345168" y="2743200"/>
            <a:ext cx="224028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접수 상담 26문답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A/S 대응 3단계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취소 · 철거 규정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502920" y="5257800"/>
            <a:ext cx="11155680" cy="960120"/>
          </a:xfrm>
          <a:prstGeom prst="roundRect">
            <a:avLst>
              <a:gd name="adj" fmla="val 5714"/>
            </a:avLst>
          </a:prstGeom>
          <a:solidFill>
            <a:srgbClr val="10263B"/>
          </a:solidFill>
          <a:ln w="12700">
            <a:solidFill>
              <a:srgbClr val="10263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7" name="Text 25"/>
          <p:cNvSpPr/>
          <p:nvPr/>
        </p:nvSpPr>
        <p:spPr>
          <a:xfrm>
            <a:off x="777240" y="5376672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교육 목표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777240" y="5705856"/>
            <a:ext cx="10607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D6E1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표준 시공 10단계를 동일한 품질로 시행하고, 필수 사진 9종을 누락 없이 촬영·업로드하며, 고객 문의에 회사 표준 문안으로 응대할 수 있어야 합니다.</a:t>
            </a:r>
            <a:endParaRPr lang="en-US" sz="11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77240" cy="502920"/>
          </a:xfrm>
          <a:prstGeom prst="roundRect">
            <a:avLst>
              <a:gd name="adj" fmla="val 14545"/>
            </a:avLst>
          </a:prstGeom>
          <a:solidFill>
            <a:srgbClr val="F2A00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15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417320" y="27432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모듈 · 지지대 조립도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444752" y="850392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블라켓 앞부분이 난간에 부착되도록 하고, 호스밴드로 앞부분을 감싸 고정합니다.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7B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솔라테라스㈜  |  미니태양광 설치기사 교육자료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7406640" cy="4480560"/>
          </a:xfrm>
          <a:prstGeom prst="roundRect">
            <a:avLst>
              <a:gd name="adj" fmla="val 1224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7" name="Image 0" descr="/home/claude/assets/assembly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85800" y="1600200"/>
            <a:ext cx="7040880" cy="402336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8092440" y="1371600"/>
            <a:ext cx="3566160" cy="804672"/>
          </a:xfrm>
          <a:prstGeom prst="roundRect">
            <a:avLst>
              <a:gd name="adj" fmla="val 6818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Text 6"/>
          <p:cNvSpPr/>
          <p:nvPr/>
        </p:nvSpPr>
        <p:spPr>
          <a:xfrm>
            <a:off x="8321040" y="14630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체결 위치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321040" y="1737360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위쪽 블라켓 2곳에 볼트 체결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8092440" y="2286000"/>
            <a:ext cx="3566160" cy="804672"/>
          </a:xfrm>
          <a:prstGeom prst="roundRect">
            <a:avLst>
              <a:gd name="adj" fmla="val 6818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Text 9"/>
          <p:cNvSpPr/>
          <p:nvPr/>
        </p:nvSpPr>
        <p:spPr>
          <a:xfrm>
            <a:off x="8321040" y="23774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보조 고정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321040" y="2651760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위·아래 4곳 호스밴드 결속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8092440" y="3200400"/>
            <a:ext cx="3566160" cy="804672"/>
          </a:xfrm>
          <a:prstGeom prst="roundRect">
            <a:avLst>
              <a:gd name="adj" fmla="val 6818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Text 12"/>
          <p:cNvSpPr/>
          <p:nvPr/>
        </p:nvSpPr>
        <p:spPr>
          <a:xfrm>
            <a:off x="8321040" y="32918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8760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블라켓 방향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321040" y="3566160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앞부분이 난간에 밀착되도록 설치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8092440" y="4114800"/>
            <a:ext cx="3566160" cy="804672"/>
          </a:xfrm>
          <a:prstGeom prst="roundRect">
            <a:avLst>
              <a:gd name="adj" fmla="val 6818"/>
            </a:avLst>
          </a:prstGeom>
          <a:solidFill>
            <a:srgbClr val="FBEAE7"/>
          </a:solidFill>
          <a:ln w="12700">
            <a:solidFill>
              <a:srgbClr val="F0C6B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Text 15"/>
          <p:cNvSpPr/>
          <p:nvPr/>
        </p:nvSpPr>
        <p:spPr>
          <a:xfrm>
            <a:off x="8321040" y="42062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0392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볼트 미체결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8321040" y="4480560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발전기 추락 위험 — 절대 금지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8092440" y="5029200"/>
            <a:ext cx="3566160" cy="804672"/>
          </a:xfrm>
          <a:prstGeom prst="roundRect">
            <a:avLst>
              <a:gd name="adj" fmla="val 6818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" name="Text 18"/>
          <p:cNvSpPr/>
          <p:nvPr/>
        </p:nvSpPr>
        <p:spPr>
          <a:xfrm>
            <a:off x="8321040" y="51206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옥상 앵커형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8321040" y="5394960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모듈 간 이격거리 1m 이상 확보</a:t>
            </a:r>
            <a:endParaRPr lang="en-US" sz="10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77240" cy="502920"/>
          </a:xfrm>
          <a:prstGeom prst="roundRect">
            <a:avLst>
              <a:gd name="adj" fmla="val 14545"/>
            </a:avLst>
          </a:prstGeom>
          <a:solidFill>
            <a:srgbClr val="F2A00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16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417320" y="27432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 불량 사례 ① — 천공 · 배선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444752" y="850392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천공 위치와 배선 마감이 현장 민원의 가장 큰 원인입니다.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7B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솔라테라스㈜  |  미니태양광 설치기사 교육자료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553212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7" name="Image 0" descr="/home/claude/assets/bad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03834" y="1371600"/>
            <a:ext cx="2377440" cy="21488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3108960" y="1737360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0392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샤시 천공 · 바닥 손상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3108960" y="2377440"/>
            <a:ext cx="2788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샤시 쪽을 뚫으면서 바닥을 긁는 사례. 샤시 옆 콘크리트 쪽 천공이 바람직하다.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6309360" y="1371600"/>
            <a:ext cx="553212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1" name="Image 1" descr="/home/claude/assets/bad4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310274" y="1371600"/>
            <a:ext cx="2377440" cy="21488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8915400" y="1737360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0392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천공부 마감 불량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8915400" y="2377440"/>
            <a:ext cx="2788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천공은 가능한 샤시를 피하고, 불가피할 경우 동의를 얻어 모서리 쪽에 시공한 뒤 반드시 실리콘으로 마감한다.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502920" y="3703320"/>
            <a:ext cx="553212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5" name="Image 2" descr="/home/claude/assets/bad2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03834" y="3703320"/>
            <a:ext cx="2377440" cy="214884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3108960" y="4069080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0392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외부 배선 노출</a:t>
            </a:r>
            <a:endParaRPr lang="en-US" sz="1300" dirty="0"/>
          </a:p>
        </p:txBody>
      </p:sp>
      <p:sp>
        <p:nvSpPr>
          <p:cNvPr id="17" name="Text 12"/>
          <p:cNvSpPr/>
          <p:nvPr/>
        </p:nvSpPr>
        <p:spPr>
          <a:xfrm>
            <a:off x="3108960" y="4709160"/>
            <a:ext cx="2788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외부 배선은 CD관으로 보호하고 고정장치로 정리한다.</a:t>
            </a:r>
            <a:endParaRPr lang="en-US" sz="1050" dirty="0"/>
          </a:p>
        </p:txBody>
      </p:sp>
      <p:sp>
        <p:nvSpPr>
          <p:cNvPr id="18" name="Shape 13"/>
          <p:cNvSpPr/>
          <p:nvPr/>
        </p:nvSpPr>
        <p:spPr>
          <a:xfrm>
            <a:off x="6309360" y="3703320"/>
            <a:ext cx="553212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9" name="Image 3" descr="/home/claude/assets/bad5.jp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310274" y="3703320"/>
            <a:ext cx="2377440" cy="214884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915400" y="4069080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0392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배선 정리 불량</a:t>
            </a:r>
            <a:endParaRPr lang="en-US" sz="1300" dirty="0"/>
          </a:p>
        </p:txBody>
      </p:sp>
      <p:sp>
        <p:nvSpPr>
          <p:cNvPr id="21" name="Text 15"/>
          <p:cNvSpPr/>
          <p:nvPr/>
        </p:nvSpPr>
        <p:spPr>
          <a:xfrm>
            <a:off x="8915400" y="4709160"/>
            <a:ext cx="2788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전선이 늘어지지 않도록 고정장치를 사용해 깔끔하게 마감한다.</a:t>
            </a:r>
            <a:endParaRPr lang="en-US" sz="10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77240" cy="502920"/>
          </a:xfrm>
          <a:prstGeom prst="roundRect">
            <a:avLst>
              <a:gd name="adj" fmla="val 14545"/>
            </a:avLst>
          </a:prstGeom>
          <a:solidFill>
            <a:srgbClr val="F2A00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17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417320" y="27432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 불량 사례 ② — 구조 · 전기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444752" y="850392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안전 사고로 직결되는 항목입니다. 철수 전 반드시 재확인합니다.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7B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솔라테라스㈜  |  미니태양광 설치기사 교육자료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417320"/>
            <a:ext cx="553212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777240" y="1691640"/>
            <a:ext cx="457200" cy="457200"/>
          </a:xfrm>
          <a:prstGeom prst="ellipse">
            <a:avLst/>
          </a:prstGeom>
          <a:solidFill>
            <a:srgbClr val="C0392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✕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371600" y="1673352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0392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이격거리 미확보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371600" y="2221992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옥상 앵커형을 설치할 때는 모듈 간 이격거리를 최소한 1m 이상으로 할 것.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1371600" y="2926080"/>
            <a:ext cx="2286000" cy="384048"/>
          </a:xfrm>
          <a:prstGeom prst="roundRect">
            <a:avLst>
              <a:gd name="adj" fmla="val 11905"/>
            </a:avLst>
          </a:prstGeom>
          <a:solidFill>
            <a:srgbClr val="FDF0D5"/>
          </a:solidFill>
          <a:ln w="12700">
            <a:solidFill>
              <a:srgbClr val="F2D8A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1371600" y="29260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B8760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기준  모듈 간 1m 이상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6309360" y="1417320"/>
            <a:ext cx="553212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Text 11"/>
          <p:cNvSpPr/>
          <p:nvPr/>
        </p:nvSpPr>
        <p:spPr>
          <a:xfrm>
            <a:off x="6583680" y="1691640"/>
            <a:ext cx="457200" cy="457200"/>
          </a:xfrm>
          <a:prstGeom prst="ellipse">
            <a:avLst/>
          </a:prstGeom>
          <a:solidFill>
            <a:srgbClr val="C0392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✕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7178040" y="1673352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0392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접지 없는 멀티탭 연결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7178040" y="2221992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접지가 되지 않는 멀티탭에는 절대 연결해서는 안 됨.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7178040" y="2926080"/>
            <a:ext cx="2286000" cy="384048"/>
          </a:xfrm>
          <a:prstGeom prst="roundRect">
            <a:avLst>
              <a:gd name="adj" fmla="val 11905"/>
            </a:avLst>
          </a:prstGeom>
          <a:solidFill>
            <a:srgbClr val="FDF0D5"/>
          </a:solidFill>
          <a:ln w="12700">
            <a:solidFill>
              <a:srgbClr val="F2D8A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5"/>
          <p:cNvSpPr/>
          <p:nvPr/>
        </p:nvSpPr>
        <p:spPr>
          <a:xfrm>
            <a:off x="7178040" y="29260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B8760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기준  벽면 콘센트 직결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502920" y="3703320"/>
            <a:ext cx="553212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7"/>
          <p:cNvSpPr/>
          <p:nvPr/>
        </p:nvSpPr>
        <p:spPr>
          <a:xfrm>
            <a:off x="777240" y="3977640"/>
            <a:ext cx="457200" cy="457200"/>
          </a:xfrm>
          <a:prstGeom prst="ellipse">
            <a:avLst/>
          </a:prstGeom>
          <a:solidFill>
            <a:srgbClr val="C0392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✕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371600" y="3959352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0392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블라켓 연결 불량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371600" y="4507992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블라켓 앞부분이 난간에 부착되게 해서 호스밴드로 앞부분을 감싸서 설치한다.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1371600" y="5212080"/>
            <a:ext cx="2286000" cy="384048"/>
          </a:xfrm>
          <a:prstGeom prst="roundRect">
            <a:avLst>
              <a:gd name="adj" fmla="val 11905"/>
            </a:avLst>
          </a:prstGeom>
          <a:solidFill>
            <a:srgbClr val="FDF0D5"/>
          </a:solidFill>
          <a:ln w="12700">
            <a:solidFill>
              <a:srgbClr val="F2D8A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3" name="Text 21"/>
          <p:cNvSpPr/>
          <p:nvPr/>
        </p:nvSpPr>
        <p:spPr>
          <a:xfrm>
            <a:off x="1371600" y="52120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B8760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기준  앞부분 밀착 + 밴드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309360" y="3703320"/>
            <a:ext cx="553212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5" name="Text 23"/>
          <p:cNvSpPr/>
          <p:nvPr/>
        </p:nvSpPr>
        <p:spPr>
          <a:xfrm>
            <a:off x="6583680" y="3977640"/>
            <a:ext cx="457200" cy="457200"/>
          </a:xfrm>
          <a:prstGeom prst="ellipse">
            <a:avLst/>
          </a:prstGeom>
          <a:solidFill>
            <a:srgbClr val="C0392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✕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7178040" y="3959352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0392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볼트 미체결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7178040" y="4507992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블라켓에 볼트를 미체결하면 태양광 발전기가 추락할 위험이 있음.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7178040" y="5212080"/>
            <a:ext cx="2286000" cy="384048"/>
          </a:xfrm>
          <a:prstGeom prst="roundRect">
            <a:avLst>
              <a:gd name="adj" fmla="val 11905"/>
            </a:avLst>
          </a:prstGeom>
          <a:solidFill>
            <a:srgbClr val="FDF0D5"/>
          </a:solidFill>
          <a:ln w="12700">
            <a:solidFill>
              <a:srgbClr val="F2D8A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9" name="Text 27"/>
          <p:cNvSpPr/>
          <p:nvPr/>
        </p:nvSpPr>
        <p:spPr>
          <a:xfrm>
            <a:off x="7178040" y="52120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B8760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기준  상부 2개소 필수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502920" y="6035040"/>
            <a:ext cx="11155680" cy="502920"/>
          </a:xfrm>
          <a:prstGeom prst="roundRect">
            <a:avLst>
              <a:gd name="adj" fmla="val 10909"/>
            </a:avLst>
          </a:prstGeom>
          <a:solidFill>
            <a:srgbClr val="10263B"/>
          </a:solidFill>
          <a:ln w="12700">
            <a:solidFill>
              <a:srgbClr val="10263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1" name="Text 29"/>
          <p:cNvSpPr/>
          <p:nvPr/>
        </p:nvSpPr>
        <p:spPr>
          <a:xfrm>
            <a:off x="685800" y="6035040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철수 전 3초 점검  —  ① 상부 볼트 2개소  ② 호스밴드 4개소  ③ 접지 연결  ④ 인버터 발전량 표시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77240" cy="502920"/>
          </a:xfrm>
          <a:prstGeom prst="roundRect">
            <a:avLst>
              <a:gd name="adj" fmla="val 14545"/>
            </a:avLst>
          </a:prstGeom>
          <a:solidFill>
            <a:srgbClr val="F2A00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18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417320" y="27432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 불량 사례 ③ — 편심 설치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444752" y="850392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모듈 하중이 난간 결속 구간 밖으로 치우친 시공입니다. 추락으로 이어질 수 있는 중대 불량입니다.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7B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솔라테라스㈜  |  미니태양광 설치기사 교육자료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25880"/>
            <a:ext cx="2560320" cy="4041648"/>
          </a:xfrm>
          <a:prstGeom prst="roundRect">
            <a:avLst>
              <a:gd name="adj" fmla="val 2143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7" name="Image 0" descr="/home/claude/assets/ecc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03834" y="1325880"/>
            <a:ext cx="2560320" cy="32918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67512" y="466344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0392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모듈이 난간 좌측으로 크게 돌출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667512" y="4919472"/>
            <a:ext cx="226771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9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결속점이 우측에 몰려 좌측 절반이 지지 없는 캔틸레버 상태</a:t>
            </a:r>
            <a:endParaRPr lang="en-US" sz="900" dirty="0"/>
          </a:p>
        </p:txBody>
      </p:sp>
      <p:sp>
        <p:nvSpPr>
          <p:cNvPr id="10" name="Shape 7"/>
          <p:cNvSpPr/>
          <p:nvPr/>
        </p:nvSpPr>
        <p:spPr>
          <a:xfrm>
            <a:off x="3200400" y="1325880"/>
            <a:ext cx="2560320" cy="4041648"/>
          </a:xfrm>
          <a:prstGeom prst="roundRect">
            <a:avLst>
              <a:gd name="adj" fmla="val 2143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1" name="Image 1" descr="/home/claude/assets/ecc2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201314" y="1325880"/>
            <a:ext cx="2560320" cy="32918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364992" y="466344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0392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모듈 중심이 난간 끝단을 벗어남</a:t>
            </a:r>
            <a:endParaRPr lang="en-US" sz="1100" dirty="0"/>
          </a:p>
        </p:txBody>
      </p:sp>
      <p:sp>
        <p:nvSpPr>
          <p:cNvPr id="13" name="Text 9"/>
          <p:cNvSpPr/>
          <p:nvPr/>
        </p:nvSpPr>
        <p:spPr>
          <a:xfrm>
            <a:off x="3364992" y="4919472"/>
            <a:ext cx="226771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9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하부 지지가 한쪽에만 있어 반대편이 처짐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6035040" y="1298448"/>
            <a:ext cx="5623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무엇이 문제인가</a:t>
            </a:r>
            <a:endParaRPr lang="en-US" sz="1600" dirty="0"/>
          </a:p>
        </p:txBody>
      </p:sp>
      <p:sp>
        <p:nvSpPr>
          <p:cNvPr id="15" name="Shape 11"/>
          <p:cNvSpPr/>
          <p:nvPr/>
        </p:nvSpPr>
        <p:spPr>
          <a:xfrm>
            <a:off x="6035040" y="1719072"/>
            <a:ext cx="5623560" cy="804672"/>
          </a:xfrm>
          <a:prstGeom prst="roundRect">
            <a:avLst>
              <a:gd name="adj" fmla="val 6818"/>
            </a:avLst>
          </a:prstGeom>
          <a:solidFill>
            <a:srgbClr val="FBEAE7"/>
          </a:solidFill>
          <a:ln w="12700">
            <a:solidFill>
              <a:srgbClr val="F0C6B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2"/>
          <p:cNvSpPr/>
          <p:nvPr/>
        </p:nvSpPr>
        <p:spPr>
          <a:xfrm>
            <a:off x="6199632" y="1929384"/>
            <a:ext cx="384048" cy="384048"/>
          </a:xfrm>
          <a:prstGeom prst="ellipse">
            <a:avLst/>
          </a:prstGeom>
          <a:solidFill>
            <a:srgbClr val="C0392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✕</a:t>
            </a:r>
            <a:endParaRPr lang="en-US" sz="1300" dirty="0"/>
          </a:p>
        </p:txBody>
      </p:sp>
      <p:sp>
        <p:nvSpPr>
          <p:cNvPr id="17" name="Text 13"/>
          <p:cNvSpPr/>
          <p:nvPr/>
        </p:nvSpPr>
        <p:spPr>
          <a:xfrm>
            <a:off x="6720840" y="1792224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0392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비틀림 모멘트 집중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720840" y="2066544"/>
            <a:ext cx="4800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하중 중심이 결속점 밖에 있으면 상부 브라켓과 스텐밴드에 비틀림이 걸려 볼트·밴드 풀림이 빨라집니다.</a:t>
            </a:r>
            <a:endParaRPr lang="en-US" sz="950" dirty="0"/>
          </a:p>
        </p:txBody>
      </p:sp>
      <p:sp>
        <p:nvSpPr>
          <p:cNvPr id="19" name="Shape 15"/>
          <p:cNvSpPr/>
          <p:nvPr/>
        </p:nvSpPr>
        <p:spPr>
          <a:xfrm>
            <a:off x="6035040" y="2615184"/>
            <a:ext cx="5623560" cy="804672"/>
          </a:xfrm>
          <a:prstGeom prst="roundRect">
            <a:avLst>
              <a:gd name="adj" fmla="val 6818"/>
            </a:avLst>
          </a:prstGeom>
          <a:solidFill>
            <a:srgbClr val="FBEAE7"/>
          </a:solidFill>
          <a:ln w="12700">
            <a:solidFill>
              <a:srgbClr val="F0C6B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6"/>
          <p:cNvSpPr/>
          <p:nvPr/>
        </p:nvSpPr>
        <p:spPr>
          <a:xfrm>
            <a:off x="6199632" y="2825496"/>
            <a:ext cx="384048" cy="384048"/>
          </a:xfrm>
          <a:prstGeom prst="ellipse">
            <a:avLst/>
          </a:prstGeom>
          <a:solidFill>
            <a:srgbClr val="C0392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✕</a:t>
            </a:r>
            <a:endParaRPr lang="en-US" sz="1300" dirty="0"/>
          </a:p>
        </p:txBody>
      </p:sp>
      <p:sp>
        <p:nvSpPr>
          <p:cNvPr id="21" name="Text 17"/>
          <p:cNvSpPr/>
          <p:nvPr/>
        </p:nvSpPr>
        <p:spPr>
          <a:xfrm>
            <a:off x="6720840" y="2688336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0392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내풍압 시험 조건 이탈</a:t>
            </a:r>
            <a:endParaRPr lang="en-US" sz="1200" dirty="0"/>
          </a:p>
        </p:txBody>
      </p:sp>
      <p:sp>
        <p:nvSpPr>
          <p:cNvPr id="22" name="Text 18"/>
          <p:cNvSpPr/>
          <p:nvPr/>
        </p:nvSpPr>
        <p:spPr>
          <a:xfrm>
            <a:off x="6720840" y="2962656"/>
            <a:ext cx="4800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시험은 좌·우 대칭 걸이식(상부 2 Set, 하부 2개소) 조건입니다. 편심 시공에는 50m/s 검증 성능이 적용되지 않습니다.</a:t>
            </a:r>
            <a:endParaRPr lang="en-US" sz="950" dirty="0"/>
          </a:p>
        </p:txBody>
      </p:sp>
      <p:sp>
        <p:nvSpPr>
          <p:cNvPr id="23" name="Shape 19"/>
          <p:cNvSpPr/>
          <p:nvPr/>
        </p:nvSpPr>
        <p:spPr>
          <a:xfrm>
            <a:off x="6035040" y="3511296"/>
            <a:ext cx="5623560" cy="804672"/>
          </a:xfrm>
          <a:prstGeom prst="roundRect">
            <a:avLst>
              <a:gd name="adj" fmla="val 6818"/>
            </a:avLst>
          </a:prstGeom>
          <a:solidFill>
            <a:srgbClr val="FBEAE7"/>
          </a:solidFill>
          <a:ln w="12700">
            <a:solidFill>
              <a:srgbClr val="F0C6B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4" name="Text 20"/>
          <p:cNvSpPr/>
          <p:nvPr/>
        </p:nvSpPr>
        <p:spPr>
          <a:xfrm>
            <a:off x="6199632" y="3721608"/>
            <a:ext cx="384048" cy="384048"/>
          </a:xfrm>
          <a:prstGeom prst="ellipse">
            <a:avLst/>
          </a:prstGeom>
          <a:solidFill>
            <a:srgbClr val="C0392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✕</a:t>
            </a:r>
            <a:endParaRPr lang="en-US" sz="1300" dirty="0"/>
          </a:p>
        </p:txBody>
      </p:sp>
      <p:sp>
        <p:nvSpPr>
          <p:cNvPr id="25" name="Text 21"/>
          <p:cNvSpPr/>
          <p:nvPr/>
        </p:nvSpPr>
        <p:spPr>
          <a:xfrm>
            <a:off x="6720840" y="358444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0392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난간 변형 및 처짐</a:t>
            </a:r>
            <a:endParaRPr lang="en-US" sz="1200" dirty="0"/>
          </a:p>
        </p:txBody>
      </p:sp>
      <p:sp>
        <p:nvSpPr>
          <p:cNvPr id="26" name="Text 22"/>
          <p:cNvSpPr/>
          <p:nvPr/>
        </p:nvSpPr>
        <p:spPr>
          <a:xfrm>
            <a:off x="6720840" y="3858768"/>
            <a:ext cx="4800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한쪽에만 하중이 걸려 시간이 지나면 난간 수평바가 휘고 모듈 각도가 틀어집니다.</a:t>
            </a:r>
            <a:endParaRPr lang="en-US" sz="950" dirty="0"/>
          </a:p>
        </p:txBody>
      </p:sp>
      <p:sp>
        <p:nvSpPr>
          <p:cNvPr id="27" name="Shape 23"/>
          <p:cNvSpPr/>
          <p:nvPr/>
        </p:nvSpPr>
        <p:spPr>
          <a:xfrm>
            <a:off x="6035040" y="4407408"/>
            <a:ext cx="5623560" cy="804672"/>
          </a:xfrm>
          <a:prstGeom prst="roundRect">
            <a:avLst>
              <a:gd name="adj" fmla="val 6818"/>
            </a:avLst>
          </a:prstGeom>
          <a:solidFill>
            <a:srgbClr val="FBEAE7"/>
          </a:solidFill>
          <a:ln w="12700">
            <a:solidFill>
              <a:srgbClr val="F0C6B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8" name="Text 24"/>
          <p:cNvSpPr/>
          <p:nvPr/>
        </p:nvSpPr>
        <p:spPr>
          <a:xfrm>
            <a:off x="6199632" y="4617720"/>
            <a:ext cx="384048" cy="384048"/>
          </a:xfrm>
          <a:prstGeom prst="ellipse">
            <a:avLst/>
          </a:prstGeom>
          <a:solidFill>
            <a:srgbClr val="C0392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✕</a:t>
            </a:r>
            <a:endParaRPr lang="en-US" sz="1300" dirty="0"/>
          </a:p>
        </p:txBody>
      </p:sp>
      <p:sp>
        <p:nvSpPr>
          <p:cNvPr id="29" name="Text 25"/>
          <p:cNvSpPr/>
          <p:nvPr/>
        </p:nvSpPr>
        <p:spPr>
          <a:xfrm>
            <a:off x="6720840" y="448056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0392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돌출부 낙하 위험</a:t>
            </a:r>
            <a:endParaRPr lang="en-US" sz="1200" dirty="0"/>
          </a:p>
        </p:txBody>
      </p:sp>
      <p:sp>
        <p:nvSpPr>
          <p:cNvPr id="30" name="Text 26"/>
          <p:cNvSpPr/>
          <p:nvPr/>
        </p:nvSpPr>
        <p:spPr>
          <a:xfrm>
            <a:off x="6720840" y="4754880"/>
            <a:ext cx="4800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난간 밖으로 크게 튀어나온 부분이 떨어지면 하부 통행 구역에 직접적인 인명 피해가 발생합니다.</a:t>
            </a:r>
            <a:endParaRPr lang="en-US" sz="950" dirty="0"/>
          </a:p>
        </p:txBody>
      </p:sp>
      <p:sp>
        <p:nvSpPr>
          <p:cNvPr id="31" name="Shape 27"/>
          <p:cNvSpPr/>
          <p:nvPr/>
        </p:nvSpPr>
        <p:spPr>
          <a:xfrm>
            <a:off x="502920" y="5468112"/>
            <a:ext cx="11155680" cy="841248"/>
          </a:xfrm>
          <a:prstGeom prst="roundRect">
            <a:avLst>
              <a:gd name="adj" fmla="val 6522"/>
            </a:avLst>
          </a:prstGeom>
          <a:solidFill>
            <a:srgbClr val="10263B"/>
          </a:solidFill>
          <a:ln w="12700">
            <a:solidFill>
              <a:srgbClr val="10263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2" name="Text 28"/>
          <p:cNvSpPr/>
          <p:nvPr/>
        </p:nvSpPr>
        <p:spPr>
          <a:xfrm>
            <a:off x="731520" y="5559552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올바른 시공 기준</a:t>
            </a:r>
            <a:endParaRPr lang="en-US" sz="1250" dirty="0"/>
          </a:p>
        </p:txBody>
      </p:sp>
      <p:sp>
        <p:nvSpPr>
          <p:cNvPr id="33" name="Shape 29"/>
          <p:cNvSpPr/>
          <p:nvPr/>
        </p:nvSpPr>
        <p:spPr>
          <a:xfrm>
            <a:off x="3063240" y="5650992"/>
            <a:ext cx="109728" cy="109728"/>
          </a:xfrm>
          <a:prstGeom prst="ellipse">
            <a:avLst/>
          </a:prstGeom>
          <a:solidFill>
            <a:srgbClr val="F2A007"/>
          </a:solidFill>
          <a:ln w="12700">
            <a:solidFill>
              <a:srgbClr val="F2A007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4" name="Text 30"/>
          <p:cNvSpPr/>
          <p:nvPr/>
        </p:nvSpPr>
        <p:spPr>
          <a:xfrm>
            <a:off x="3282696" y="5532120"/>
            <a:ext cx="4023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D6E1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모듈 중심선을 결속 구간 중앙에 정렬</a:t>
            </a:r>
            <a:endParaRPr lang="en-US" sz="1050" dirty="0"/>
          </a:p>
        </p:txBody>
      </p:sp>
      <p:sp>
        <p:nvSpPr>
          <p:cNvPr id="35" name="Shape 31"/>
          <p:cNvSpPr/>
          <p:nvPr/>
        </p:nvSpPr>
        <p:spPr>
          <a:xfrm>
            <a:off x="7406640" y="5650992"/>
            <a:ext cx="109728" cy="109728"/>
          </a:xfrm>
          <a:prstGeom prst="ellipse">
            <a:avLst/>
          </a:prstGeom>
          <a:solidFill>
            <a:srgbClr val="F2A007"/>
          </a:solidFill>
          <a:ln w="12700">
            <a:solidFill>
              <a:srgbClr val="F2A007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6" name="Text 32"/>
          <p:cNvSpPr/>
          <p:nvPr/>
        </p:nvSpPr>
        <p:spPr>
          <a:xfrm>
            <a:off x="7626096" y="5532120"/>
            <a:ext cx="4023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D6E1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상부 브라켓 2개소 · 하부 스텐밴드 2개소 좌우 대칭</a:t>
            </a:r>
            <a:endParaRPr lang="en-US" sz="1050" dirty="0"/>
          </a:p>
        </p:txBody>
      </p:sp>
      <p:sp>
        <p:nvSpPr>
          <p:cNvPr id="37" name="Shape 33"/>
          <p:cNvSpPr/>
          <p:nvPr/>
        </p:nvSpPr>
        <p:spPr>
          <a:xfrm>
            <a:off x="3063240" y="6016752"/>
            <a:ext cx="109728" cy="109728"/>
          </a:xfrm>
          <a:prstGeom prst="ellipse">
            <a:avLst/>
          </a:prstGeom>
          <a:solidFill>
            <a:srgbClr val="F2A007"/>
          </a:solidFill>
          <a:ln w="12700">
            <a:solidFill>
              <a:srgbClr val="F2A007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8" name="Text 34"/>
          <p:cNvSpPr/>
          <p:nvPr/>
        </p:nvSpPr>
        <p:spPr>
          <a:xfrm>
            <a:off x="3282696" y="5897880"/>
            <a:ext cx="4023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D6E1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난간 길이가 부족하면 위치 변경 또는 설치 불가 안내</a:t>
            </a:r>
            <a:endParaRPr lang="en-US" sz="1050" dirty="0"/>
          </a:p>
        </p:txBody>
      </p:sp>
      <p:sp>
        <p:nvSpPr>
          <p:cNvPr id="39" name="Shape 35"/>
          <p:cNvSpPr/>
          <p:nvPr/>
        </p:nvSpPr>
        <p:spPr>
          <a:xfrm>
            <a:off x="7406640" y="6016752"/>
            <a:ext cx="109728" cy="109728"/>
          </a:xfrm>
          <a:prstGeom prst="ellipse">
            <a:avLst/>
          </a:prstGeom>
          <a:solidFill>
            <a:srgbClr val="F2A007"/>
          </a:solidFill>
          <a:ln w="12700">
            <a:solidFill>
              <a:srgbClr val="F2A007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0" name="Text 36"/>
          <p:cNvSpPr/>
          <p:nvPr/>
        </p:nvSpPr>
        <p:spPr>
          <a:xfrm>
            <a:off x="7626096" y="5897880"/>
            <a:ext cx="4023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D6E1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편심 시공 발견 시 즉시 철거 후 재설치</a:t>
            </a:r>
            <a:endParaRPr lang="en-US" sz="10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1026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663440" cy="6858000"/>
          </a:xfrm>
          <a:prstGeom prst="rect">
            <a:avLst/>
          </a:prstGeom>
          <a:solidFill>
            <a:srgbClr val="0B1B2B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/>
          <p:cNvSpPr/>
          <p:nvPr/>
        </p:nvSpPr>
        <p:spPr>
          <a:xfrm>
            <a:off x="822960" y="2011680"/>
            <a:ext cx="31089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Ⅲ</a:t>
            </a:r>
            <a:endParaRPr lang="en-US" sz="11000" dirty="0"/>
          </a:p>
        </p:txBody>
      </p:sp>
      <p:sp>
        <p:nvSpPr>
          <p:cNvPr id="4" name="Text 2"/>
          <p:cNvSpPr/>
          <p:nvPr/>
        </p:nvSpPr>
        <p:spPr>
          <a:xfrm>
            <a:off x="5394960" y="2286000"/>
            <a:ext cx="6217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사진 촬영 및 전산 처리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5486400" y="3337560"/>
            <a:ext cx="60350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C6D4E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필수 촬영 사진 9종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C6D4E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웹하드 · 플랫폼 업로드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C6D4E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 방향과 일사량</a:t>
            </a:r>
            <a:endParaRPr lang="en-US" sz="1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77240" cy="502920"/>
          </a:xfrm>
          <a:prstGeom prst="roundRect">
            <a:avLst>
              <a:gd name="adj" fmla="val 14545"/>
            </a:avLst>
          </a:prstGeom>
          <a:solidFill>
            <a:srgbClr val="F2A00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19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417320" y="27432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설치사진 9종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444752" y="850392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한 장이라도 빠지면 보조금 전산 처리가 반려됩니다. 철수 전 9종을 모두 확인합니다.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7B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솔라테라스㈜  |  미니태양광 설치기사 교육자료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3593592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704088" y="1554480"/>
            <a:ext cx="384048" cy="384048"/>
          </a:xfrm>
          <a:prstGeom prst="ellipse">
            <a:avLst/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216152" y="1490472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 전 내부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216152" y="1801368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내부에서 외부가 보이게 촬영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279392" y="1371600"/>
            <a:ext cx="3593592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4480560" y="1554480"/>
            <a:ext cx="384048" cy="384048"/>
          </a:xfrm>
          <a:prstGeom prst="ellipse">
            <a:avLst/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992624" y="1490472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 전 외부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992624" y="1801368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베란다 외부 전경 촬영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8055864" y="1371600"/>
            <a:ext cx="3593592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Text 13"/>
          <p:cNvSpPr/>
          <p:nvPr/>
        </p:nvSpPr>
        <p:spPr>
          <a:xfrm>
            <a:off x="8257032" y="1554480"/>
            <a:ext cx="384048" cy="384048"/>
          </a:xfrm>
          <a:prstGeom prst="ellipse">
            <a:avLst/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769096" y="1490472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 후 내부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769096" y="1801368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위·아래 결속 부분이 모두 보이도록 촬영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502920" y="2670048"/>
            <a:ext cx="3593592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7"/>
          <p:cNvSpPr/>
          <p:nvPr/>
        </p:nvSpPr>
        <p:spPr>
          <a:xfrm>
            <a:off x="704088" y="2852928"/>
            <a:ext cx="384048" cy="384048"/>
          </a:xfrm>
          <a:prstGeom prst="ellipse">
            <a:avLst/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216152" y="27889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 후 외부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216152" y="3099816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 전 외부사진과 동일한 위치에서 촬영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4279392" y="2670048"/>
            <a:ext cx="3593592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3" name="Text 21"/>
          <p:cNvSpPr/>
          <p:nvPr/>
        </p:nvSpPr>
        <p:spPr>
          <a:xfrm>
            <a:off x="4480560" y="2852928"/>
            <a:ext cx="384048" cy="384048"/>
          </a:xfrm>
          <a:prstGeom prst="ellipse">
            <a:avLst/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5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992624" y="27889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결속 지점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992624" y="3099816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결속 지점 4곳을 모두 촬영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8055864" y="2670048"/>
            <a:ext cx="3593592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7" name="Text 25"/>
          <p:cNvSpPr/>
          <p:nvPr/>
        </p:nvSpPr>
        <p:spPr>
          <a:xfrm>
            <a:off x="8257032" y="2852928"/>
            <a:ext cx="384048" cy="384048"/>
          </a:xfrm>
          <a:prstGeom prst="ellipse">
            <a:avLst/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6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8769096" y="27889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인버터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8769096" y="3099816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인버터 연결 및 볼트 체결 + 출력값이 보이도록 촬영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502920" y="3968496"/>
            <a:ext cx="3593592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1" name="Text 29"/>
          <p:cNvSpPr/>
          <p:nvPr/>
        </p:nvSpPr>
        <p:spPr>
          <a:xfrm>
            <a:off x="704088" y="4151376"/>
            <a:ext cx="384048" cy="384048"/>
          </a:xfrm>
          <a:prstGeom prst="ellipse">
            <a:avLst/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7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1216152" y="4087368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천공 · 콘센트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1216152" y="4398264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천공 부위 및 배선·콘센트 연결 사진 촬영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279392" y="3968496"/>
            <a:ext cx="3593592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5" name="Text 33"/>
          <p:cNvSpPr/>
          <p:nvPr/>
        </p:nvSpPr>
        <p:spPr>
          <a:xfrm>
            <a:off x="4480560" y="4151376"/>
            <a:ext cx="384048" cy="384048"/>
          </a:xfrm>
          <a:prstGeom prst="ellipse">
            <a:avLst/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8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4992624" y="4087368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명판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4992624" y="4398264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명판 스티커를 모듈에 붙여서 촬영</a:t>
            </a:r>
            <a:endParaRPr lang="en-US" sz="1050" dirty="0"/>
          </a:p>
        </p:txBody>
      </p:sp>
      <p:sp>
        <p:nvSpPr>
          <p:cNvPr id="38" name="Shape 36"/>
          <p:cNvSpPr/>
          <p:nvPr/>
        </p:nvSpPr>
        <p:spPr>
          <a:xfrm>
            <a:off x="8055864" y="3968496"/>
            <a:ext cx="3593592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9" name="Text 37"/>
          <p:cNvSpPr/>
          <p:nvPr/>
        </p:nvSpPr>
        <p:spPr>
          <a:xfrm>
            <a:off x="8257032" y="4151376"/>
            <a:ext cx="384048" cy="384048"/>
          </a:xfrm>
          <a:prstGeom prst="ellipse">
            <a:avLst/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9</a:t>
            </a:r>
            <a:endParaRPr lang="en-US" sz="1300" dirty="0"/>
          </a:p>
        </p:txBody>
      </p:sp>
      <p:sp>
        <p:nvSpPr>
          <p:cNvPr id="40" name="Text 38"/>
          <p:cNvSpPr/>
          <p:nvPr/>
        </p:nvSpPr>
        <p:spPr>
          <a:xfrm>
            <a:off x="8769096" y="4087368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서류</a:t>
            </a:r>
            <a:endParaRPr lang="en-US" sz="1300" dirty="0"/>
          </a:p>
        </p:txBody>
      </p:sp>
      <p:sp>
        <p:nvSpPr>
          <p:cNvPr id="41" name="Text 39"/>
          <p:cNvSpPr/>
          <p:nvPr/>
        </p:nvSpPr>
        <p:spPr>
          <a:xfrm>
            <a:off x="8769096" y="4398264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주민초본(설치주소·이름), 에코마일리지, 표준설치계약서, 신용카드 매출전표</a:t>
            </a:r>
            <a:endParaRPr lang="en-US" sz="1050" dirty="0"/>
          </a:p>
        </p:txBody>
      </p:sp>
      <p:sp>
        <p:nvSpPr>
          <p:cNvPr id="42" name="Shape 40"/>
          <p:cNvSpPr/>
          <p:nvPr/>
        </p:nvSpPr>
        <p:spPr>
          <a:xfrm>
            <a:off x="502920" y="5394960"/>
            <a:ext cx="11155680" cy="914400"/>
          </a:xfrm>
          <a:prstGeom prst="roundRect">
            <a:avLst>
              <a:gd name="adj" fmla="val 6000"/>
            </a:avLst>
          </a:prstGeom>
          <a:solidFill>
            <a:srgbClr val="FDF0D5"/>
          </a:solidFill>
          <a:ln w="12700">
            <a:solidFill>
              <a:srgbClr val="F2D8A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3" name="Text 41"/>
          <p:cNvSpPr/>
          <p:nvPr/>
        </p:nvSpPr>
        <p:spPr>
          <a:xfrm>
            <a:off x="731520" y="55046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8760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전산 및 행정 처리</a:t>
            </a:r>
            <a:endParaRPr lang="en-US" sz="1300" dirty="0"/>
          </a:p>
        </p:txBody>
      </p:sp>
      <p:sp>
        <p:nvSpPr>
          <p:cNvPr id="44" name="Text 42"/>
          <p:cNvSpPr/>
          <p:nvPr/>
        </p:nvSpPr>
        <p:spPr>
          <a:xfrm>
            <a:off x="731520" y="583387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촬영한 사진을 지정된 웹하드(네이버 클라우드)에 업로드해야 시공이 종료됩니다.</a:t>
            </a:r>
            <a:endParaRPr lang="en-US" sz="11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77240" cy="502920"/>
          </a:xfrm>
          <a:prstGeom prst="roundRect">
            <a:avLst>
              <a:gd name="adj" fmla="val 14545"/>
            </a:avLst>
          </a:prstGeom>
          <a:solidFill>
            <a:srgbClr val="F2A00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20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417320" y="27432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 방향과 일사량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444752" y="850392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방위와 경사각에 따라 발전량이 달라집니다. 상담 시 근거 자료로 활용합니다.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7B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솔라테라스㈜  |  미니태양광 설치기사 교육자료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6309360" cy="4480560"/>
          </a:xfrm>
          <a:prstGeom prst="roundRect">
            <a:avLst>
              <a:gd name="adj" fmla="val 1224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7" name="Image 0" descr="/home/claude/assets/irradiance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85800" y="1554480"/>
            <a:ext cx="5943600" cy="41148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02920" y="5870448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서울시 태양광 시설의 설치 방향·경사각에 따른 일사량 분석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7040880" y="1371600"/>
            <a:ext cx="4617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방위별 발전량 비교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7040880" y="1828800"/>
            <a:ext cx="461772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Text 8"/>
          <p:cNvSpPr/>
          <p:nvPr/>
        </p:nvSpPr>
        <p:spPr>
          <a:xfrm>
            <a:off x="7269480" y="1938528"/>
            <a:ext cx="2103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남향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269480" y="228600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기준 (최적)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10058400" y="1938528"/>
            <a:ext cx="1371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1E7A4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100%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7040880" y="2880360"/>
            <a:ext cx="461772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Text 12"/>
          <p:cNvSpPr/>
          <p:nvPr/>
        </p:nvSpPr>
        <p:spPr>
          <a:xfrm>
            <a:off x="7269480" y="2990088"/>
            <a:ext cx="2103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동향 · 서향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7269480" y="33375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남향 대비 약 20% 감소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10058400" y="2990088"/>
            <a:ext cx="1371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B8760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약 80%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7040880" y="3931920"/>
            <a:ext cx="461772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6"/>
          <p:cNvSpPr/>
          <p:nvPr/>
        </p:nvSpPr>
        <p:spPr>
          <a:xfrm>
            <a:off x="7269480" y="4041648"/>
            <a:ext cx="2103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북향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7269480" y="438912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발전이 거의 되지 않아 설치 권장 불가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10058400" y="4041648"/>
            <a:ext cx="1371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C0392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권장 불가</a:t>
            </a:r>
            <a:endParaRPr lang="en-US" sz="1600" dirty="0"/>
          </a:p>
        </p:txBody>
      </p:sp>
      <p:sp>
        <p:nvSpPr>
          <p:cNvPr id="22" name="Shape 19"/>
          <p:cNvSpPr/>
          <p:nvPr/>
        </p:nvSpPr>
        <p:spPr>
          <a:xfrm>
            <a:off x="7040880" y="5029200"/>
            <a:ext cx="4617720" cy="822960"/>
          </a:xfrm>
          <a:prstGeom prst="roundRect">
            <a:avLst>
              <a:gd name="adj" fmla="val 6667"/>
            </a:avLst>
          </a:prstGeom>
          <a:solidFill>
            <a:srgbClr val="10263B"/>
          </a:solidFill>
          <a:ln w="12700">
            <a:solidFill>
              <a:srgbClr val="10263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3" name="Text 20"/>
          <p:cNvSpPr/>
          <p:nvPr/>
        </p:nvSpPr>
        <p:spPr>
          <a:xfrm>
            <a:off x="7269480" y="512064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최적 조건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7269480" y="5394960"/>
            <a:ext cx="4206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D6E1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경사각 20°~60° 구간, 최적 경사각 30°~50°. 음영이 심한 곳은 설치 불가.</a:t>
            </a:r>
            <a:endParaRPr lang="en-US" sz="10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1026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663440" cy="6858000"/>
          </a:xfrm>
          <a:prstGeom prst="rect">
            <a:avLst/>
          </a:prstGeom>
          <a:solidFill>
            <a:srgbClr val="0B1B2B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/>
          <p:cNvSpPr/>
          <p:nvPr/>
        </p:nvSpPr>
        <p:spPr>
          <a:xfrm>
            <a:off x="822960" y="2011680"/>
            <a:ext cx="31089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Ⅳ</a:t>
            </a:r>
            <a:endParaRPr lang="en-US" sz="11000" dirty="0"/>
          </a:p>
        </p:txBody>
      </p:sp>
      <p:sp>
        <p:nvSpPr>
          <p:cNvPr id="4" name="Text 2"/>
          <p:cNvSpPr/>
          <p:nvPr/>
        </p:nvSpPr>
        <p:spPr>
          <a:xfrm>
            <a:off x="5394960" y="2286000"/>
            <a:ext cx="6217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상담 및 A/S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5486400" y="3337560"/>
            <a:ext cx="60350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C6D4E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접수 상담 26문답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C6D4E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A/S 대응 3단계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C6D4E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취소 · 철거 규정</a:t>
            </a:r>
            <a:endParaRPr lang="en-US" sz="14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77240" cy="502920"/>
          </a:xfrm>
          <a:prstGeom prst="roundRect">
            <a:avLst>
              <a:gd name="adj" fmla="val 14545"/>
            </a:avLst>
          </a:prstGeom>
          <a:solidFill>
            <a:srgbClr val="F2A00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21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417320" y="27432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접수 상담 매뉴얼 ① — 제품 · 성능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444752" y="850392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고객 질문에 대한 표준 응대 문안입니다. 임의로 다르게 안내하지 않습니다.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7B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솔라테라스㈜  |  미니태양광 설치기사 교육자료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5532120" cy="877824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640080" y="1463040"/>
            <a:ext cx="566928" cy="292608"/>
          </a:xfrm>
          <a:prstGeom prst="roundRect">
            <a:avLst>
              <a:gd name="adj" fmla="val 12500"/>
            </a:avLst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Q1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1307592" y="1444752"/>
            <a:ext cx="4617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미니태양광이 무엇인가요?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307592" y="1755648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베란다에 태양광 패널을 설치해 가정에 전기를 공급하는 장치로, 여기서 생산된 전기가 한전 전기보다 먼저 사용되어 전기요금을 절감해 줍니다.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309360" y="1371600"/>
            <a:ext cx="5532120" cy="877824"/>
          </a:xfrm>
          <a:prstGeom prst="roundRect">
            <a:avLst>
              <a:gd name="adj" fmla="val 6250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6446520" y="1463040"/>
            <a:ext cx="566928" cy="292608"/>
          </a:xfrm>
          <a:prstGeom prst="roundRect">
            <a:avLst>
              <a:gd name="adj" fmla="val 12500"/>
            </a:avLst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Q2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7114032" y="1444752"/>
            <a:ext cx="4617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발전 효과가 얼마나 되나요?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114032" y="1755648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300W 발전기 1개 기준 1달에 30kWh 내외의 전기를 생산합니다.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502920" y="2340864"/>
            <a:ext cx="5532120" cy="877824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Text 13"/>
          <p:cNvSpPr/>
          <p:nvPr/>
        </p:nvSpPr>
        <p:spPr>
          <a:xfrm>
            <a:off x="640080" y="2432304"/>
            <a:ext cx="566928" cy="292608"/>
          </a:xfrm>
          <a:prstGeom prst="roundRect">
            <a:avLst>
              <a:gd name="adj" fmla="val 12500"/>
            </a:avLst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Q3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1307592" y="2414016"/>
            <a:ext cx="4617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온수를 쓸 수 있나요?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307592" y="2724912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전기를 생산하는 제품으로, 태양열 온수기와는 다른 제품입니다.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6309360" y="2340864"/>
            <a:ext cx="5532120" cy="877824"/>
          </a:xfrm>
          <a:prstGeom prst="roundRect">
            <a:avLst>
              <a:gd name="adj" fmla="val 6250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7"/>
          <p:cNvSpPr/>
          <p:nvPr/>
        </p:nvSpPr>
        <p:spPr>
          <a:xfrm>
            <a:off x="6446520" y="2432304"/>
            <a:ext cx="566928" cy="292608"/>
          </a:xfrm>
          <a:prstGeom prst="roundRect">
            <a:avLst>
              <a:gd name="adj" fmla="val 12500"/>
            </a:avLst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Q4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7114032" y="2414016"/>
            <a:ext cx="4617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가격은 얼마입니까?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7114032" y="2724912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설치가격은 시 보조금과 구 보조금, 자부담금으로 구성되며 10만원 내외에서 설치가 가능합니다.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502920" y="3310128"/>
            <a:ext cx="5532120" cy="877824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3" name="Text 21"/>
          <p:cNvSpPr/>
          <p:nvPr/>
        </p:nvSpPr>
        <p:spPr>
          <a:xfrm>
            <a:off x="640080" y="3401568"/>
            <a:ext cx="566928" cy="292608"/>
          </a:xfrm>
          <a:prstGeom prst="roundRect">
            <a:avLst>
              <a:gd name="adj" fmla="val 12500"/>
            </a:avLst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Q5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1307592" y="3383280"/>
            <a:ext cx="4617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설치는 어떻게 진행됩니까?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1307592" y="3694176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접수해 주시면 설치기사가 방문 예약을 하고 방문해서 설치합니다.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6309360" y="3310128"/>
            <a:ext cx="5532120" cy="877824"/>
          </a:xfrm>
          <a:prstGeom prst="roundRect">
            <a:avLst>
              <a:gd name="adj" fmla="val 6250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7" name="Text 25"/>
          <p:cNvSpPr/>
          <p:nvPr/>
        </p:nvSpPr>
        <p:spPr>
          <a:xfrm>
            <a:off x="6446520" y="3401568"/>
            <a:ext cx="566928" cy="292608"/>
          </a:xfrm>
          <a:prstGeom prst="roundRect">
            <a:avLst>
              <a:gd name="adj" fmla="val 12500"/>
            </a:avLst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Q6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7114032" y="3383280"/>
            <a:ext cx="4617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충전이 되나요?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7114032" y="3694176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낮 시간 동안 소비되는 전기를 바로 사용하는 시스템으로 별도 충전 장치는 제공하지 않습니다.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502920" y="4279392"/>
            <a:ext cx="5532120" cy="877824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1" name="Text 29"/>
          <p:cNvSpPr/>
          <p:nvPr/>
        </p:nvSpPr>
        <p:spPr>
          <a:xfrm>
            <a:off x="640080" y="4370832"/>
            <a:ext cx="566928" cy="292608"/>
          </a:xfrm>
          <a:prstGeom prst="roundRect">
            <a:avLst>
              <a:gd name="adj" fmla="val 12500"/>
            </a:avLst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Q7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1307592" y="4352544"/>
            <a:ext cx="4617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사이즈는 얼마나 되나요?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1307592" y="4663440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교자상 1개 크기로 가로 약 1.65m, 세로 약 1m입니다.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6309360" y="4279392"/>
            <a:ext cx="5532120" cy="877824"/>
          </a:xfrm>
          <a:prstGeom prst="roundRect">
            <a:avLst>
              <a:gd name="adj" fmla="val 6250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5" name="Text 33"/>
          <p:cNvSpPr/>
          <p:nvPr/>
        </p:nvSpPr>
        <p:spPr>
          <a:xfrm>
            <a:off x="6446520" y="4370832"/>
            <a:ext cx="566928" cy="292608"/>
          </a:xfrm>
          <a:prstGeom prst="roundRect">
            <a:avLst>
              <a:gd name="adj" fmla="val 12500"/>
            </a:avLst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Q8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7114032" y="4352544"/>
            <a:ext cx="4617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수명은 얼마나 되나요?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7114032" y="4663440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패널 수명은 20년 이상이며 인버터 보증은 5년입니다.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502920" y="5248656"/>
            <a:ext cx="5532120" cy="877824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9" name="Text 37"/>
          <p:cNvSpPr/>
          <p:nvPr/>
        </p:nvSpPr>
        <p:spPr>
          <a:xfrm>
            <a:off x="640080" y="5340096"/>
            <a:ext cx="566928" cy="292608"/>
          </a:xfrm>
          <a:prstGeom prst="roundRect">
            <a:avLst>
              <a:gd name="adj" fmla="val 12500"/>
            </a:avLst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Q9</a:t>
            </a:r>
            <a:endParaRPr lang="en-US" sz="1050" dirty="0"/>
          </a:p>
        </p:txBody>
      </p:sp>
      <p:sp>
        <p:nvSpPr>
          <p:cNvPr id="40" name="Text 38"/>
          <p:cNvSpPr/>
          <p:nvPr/>
        </p:nvSpPr>
        <p:spPr>
          <a:xfrm>
            <a:off x="1307592" y="5321808"/>
            <a:ext cx="4617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몇 개까지 설치 가능한가요?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1307592" y="5632704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베란다형은 1가구당 1개, 옥상형은 3개까지 보조금이 지원됩니다.</a:t>
            </a:r>
            <a:endParaRPr lang="en-US" sz="9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77240" cy="502920"/>
          </a:xfrm>
          <a:prstGeom prst="roundRect">
            <a:avLst>
              <a:gd name="adj" fmla="val 14545"/>
            </a:avLst>
          </a:prstGeom>
          <a:solidFill>
            <a:srgbClr val="F2A00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22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417320" y="27432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접수 상담 매뉴얼 ② — 설치 조건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444752" y="850392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고객 질문에 대한 표준 응대 문안입니다. 임의로 다르게 안내하지 않습니다.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7B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솔라테라스㈜  |  미니태양광 설치기사 교육자료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5532120" cy="877824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640080" y="1463040"/>
            <a:ext cx="566928" cy="292608"/>
          </a:xfrm>
          <a:prstGeom prst="roundRect">
            <a:avLst>
              <a:gd name="adj" fmla="val 12500"/>
            </a:avLst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Q10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1307592" y="1444752"/>
            <a:ext cx="4617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무게는 얼마나 되나요?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307592" y="1755648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전체 무게는 대략 20kg 정도입니다.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309360" y="1371600"/>
            <a:ext cx="5532120" cy="877824"/>
          </a:xfrm>
          <a:prstGeom prst="roundRect">
            <a:avLst>
              <a:gd name="adj" fmla="val 6250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6446520" y="1463040"/>
            <a:ext cx="566928" cy="292608"/>
          </a:xfrm>
          <a:prstGeom prst="roundRect">
            <a:avLst>
              <a:gd name="adj" fmla="val 12500"/>
            </a:avLst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Q11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7114032" y="1444752"/>
            <a:ext cx="4617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준비할 서류가 있나요?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114032" y="1755648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별도로 준비할 서류는 없고, 설치기사가 방문할 때 일체의 서류를 준비해 갑니다.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502920" y="2340864"/>
            <a:ext cx="5532120" cy="877824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Text 13"/>
          <p:cNvSpPr/>
          <p:nvPr/>
        </p:nvSpPr>
        <p:spPr>
          <a:xfrm>
            <a:off x="640080" y="2432304"/>
            <a:ext cx="566928" cy="292608"/>
          </a:xfrm>
          <a:prstGeom prst="roundRect">
            <a:avLst>
              <a:gd name="adj" fmla="val 12500"/>
            </a:avLst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Q12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1307592" y="2414016"/>
            <a:ext cx="4617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제품이 떨어질 염려는 없나요?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307592" y="2724912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거치대는 녹슬지 않는 알루미늄과 스테인리스로만 제작되며, 태풍에 대비해 50m/s 내풍압 시험(KCL 성적서 CT26-069258K)을 통과한 제품만 설치합니다.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6309360" y="2340864"/>
            <a:ext cx="5532120" cy="877824"/>
          </a:xfrm>
          <a:prstGeom prst="roundRect">
            <a:avLst>
              <a:gd name="adj" fmla="val 6250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7"/>
          <p:cNvSpPr/>
          <p:nvPr/>
        </p:nvSpPr>
        <p:spPr>
          <a:xfrm>
            <a:off x="6446520" y="2432304"/>
            <a:ext cx="566928" cy="292608"/>
          </a:xfrm>
          <a:prstGeom prst="roundRect">
            <a:avLst>
              <a:gd name="adj" fmla="val 12500"/>
            </a:avLst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Q13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7114032" y="2414016"/>
            <a:ext cx="4617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햇빛이 잘 안 드는데 될까요?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7114032" y="2724912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햇빛이 잘 안 들면 발전 효율이 떨어집니다. 주소를 알려주시면 지도에서 음영 여부를 확인해 드립니다.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502920" y="3310128"/>
            <a:ext cx="5532120" cy="877824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3" name="Text 21"/>
          <p:cNvSpPr/>
          <p:nvPr/>
        </p:nvSpPr>
        <p:spPr>
          <a:xfrm>
            <a:off x="640080" y="3401568"/>
            <a:ext cx="566928" cy="292608"/>
          </a:xfrm>
          <a:prstGeom prst="roundRect">
            <a:avLst>
              <a:gd name="adj" fmla="val 12500"/>
            </a:avLst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Q14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1307592" y="3383280"/>
            <a:ext cx="4617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경사 지붕에 설치 가능한가요?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1307592" y="3694176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앵커를 박아서 설치하기 때문에 경사 지붕에도 설치가 가능합니다.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6309360" y="3310128"/>
            <a:ext cx="5532120" cy="877824"/>
          </a:xfrm>
          <a:prstGeom prst="roundRect">
            <a:avLst>
              <a:gd name="adj" fmla="val 6250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7" name="Text 25"/>
          <p:cNvSpPr/>
          <p:nvPr/>
        </p:nvSpPr>
        <p:spPr>
          <a:xfrm>
            <a:off x="6446520" y="3401568"/>
            <a:ext cx="566928" cy="292608"/>
          </a:xfrm>
          <a:prstGeom prst="roundRect">
            <a:avLst>
              <a:gd name="adj" fmla="val 12500"/>
            </a:avLst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Q15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7114032" y="3383280"/>
            <a:ext cx="4617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서울에 살지 않는데요?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7114032" y="3694176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지방은 각 지방자치단체에 문의하셔야 합니다.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502920" y="4279392"/>
            <a:ext cx="5532120" cy="877824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1" name="Text 29"/>
          <p:cNvSpPr/>
          <p:nvPr/>
        </p:nvSpPr>
        <p:spPr>
          <a:xfrm>
            <a:off x="640080" y="4370832"/>
            <a:ext cx="566928" cy="292608"/>
          </a:xfrm>
          <a:prstGeom prst="roundRect">
            <a:avLst>
              <a:gd name="adj" fmla="val 12500"/>
            </a:avLst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Q16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1307592" y="4352544"/>
            <a:ext cx="4617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관리소에 신고해야 하나요?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1307592" y="4663440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 전 관리사무소에 외부 부착물 설치가 가능한지 문의할 필요가 있습니다.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6309360" y="4279392"/>
            <a:ext cx="5532120" cy="877824"/>
          </a:xfrm>
          <a:prstGeom prst="roundRect">
            <a:avLst>
              <a:gd name="adj" fmla="val 6250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5" name="Text 33"/>
          <p:cNvSpPr/>
          <p:nvPr/>
        </p:nvSpPr>
        <p:spPr>
          <a:xfrm>
            <a:off x="6446520" y="4370832"/>
            <a:ext cx="566928" cy="292608"/>
          </a:xfrm>
          <a:prstGeom prst="roundRect">
            <a:avLst>
              <a:gd name="adj" fmla="val 12500"/>
            </a:avLst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Q17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7114032" y="4352544"/>
            <a:ext cx="4617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서향(동향)인데 가능한가요?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7114032" y="4663440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서향·동향은 남향 대비 20%가량 발전량이 떨어집니다.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502920" y="5248656"/>
            <a:ext cx="5532120" cy="877824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9" name="Text 37"/>
          <p:cNvSpPr/>
          <p:nvPr/>
        </p:nvSpPr>
        <p:spPr>
          <a:xfrm>
            <a:off x="640080" y="5340096"/>
            <a:ext cx="566928" cy="292608"/>
          </a:xfrm>
          <a:prstGeom prst="roundRect">
            <a:avLst>
              <a:gd name="adj" fmla="val 12500"/>
            </a:avLst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Q18</a:t>
            </a:r>
            <a:endParaRPr lang="en-US" sz="1050" dirty="0"/>
          </a:p>
        </p:txBody>
      </p:sp>
      <p:sp>
        <p:nvSpPr>
          <p:cNvPr id="40" name="Text 38"/>
          <p:cNvSpPr/>
          <p:nvPr/>
        </p:nvSpPr>
        <p:spPr>
          <a:xfrm>
            <a:off x="1307592" y="5321808"/>
            <a:ext cx="4617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북향인데 가능한가요?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1307592" y="5632704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북향은 발전이 거의 되지 않아 설치를 권하지 않습니다.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026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663440" cy="6858000"/>
          </a:xfrm>
          <a:prstGeom prst="rect">
            <a:avLst/>
          </a:prstGeom>
          <a:solidFill>
            <a:srgbClr val="0B1B2B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/>
          <p:cNvSpPr/>
          <p:nvPr/>
        </p:nvSpPr>
        <p:spPr>
          <a:xfrm>
            <a:off x="822960" y="2011680"/>
            <a:ext cx="31089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Ⅰ</a:t>
            </a:r>
            <a:endParaRPr lang="en-US" sz="11000" dirty="0"/>
          </a:p>
        </p:txBody>
      </p:sp>
      <p:sp>
        <p:nvSpPr>
          <p:cNvPr id="4" name="Text 2"/>
          <p:cNvSpPr/>
          <p:nvPr/>
        </p:nvSpPr>
        <p:spPr>
          <a:xfrm>
            <a:off x="5394960" y="2286000"/>
            <a:ext cx="6217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제품 이해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5486400" y="3337560"/>
            <a:ext cx="60350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C6D4E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미니태양광 발전 원리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C6D4E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제품 사양 및 보조금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C6D4E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내풍압 시험 성적서 · 영상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C6D4E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시료 사양 및 핵심 자재 기준</a:t>
            </a:r>
            <a:endParaRPr lang="en-US" sz="1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77240" cy="502920"/>
          </a:xfrm>
          <a:prstGeom prst="roundRect">
            <a:avLst>
              <a:gd name="adj" fmla="val 14545"/>
            </a:avLst>
          </a:prstGeom>
          <a:solidFill>
            <a:srgbClr val="F2A00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23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417320" y="27432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접수 상담 매뉴얼 ③ — 사후 관리 · 기타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444752" y="850392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고객 질문에 대한 표준 응대 문안입니다. 임의로 다르게 안내하지 않습니다.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7B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솔라테라스㈜  |  미니태양광 설치기사 교육자료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5532120" cy="877824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640080" y="1463040"/>
            <a:ext cx="566928" cy="292608"/>
          </a:xfrm>
          <a:prstGeom prst="roundRect">
            <a:avLst>
              <a:gd name="adj" fmla="val 12500"/>
            </a:avLst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Q19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1307592" y="1444752"/>
            <a:ext cx="4617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1층(저층)인데 가능한가요?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307592" y="1755648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저층의 경우도 햇빛만 잘 들어오면 설치가 가능합니다.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309360" y="1371600"/>
            <a:ext cx="5532120" cy="877824"/>
          </a:xfrm>
          <a:prstGeom prst="roundRect">
            <a:avLst>
              <a:gd name="adj" fmla="val 6250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6446520" y="1463040"/>
            <a:ext cx="566928" cy="292608"/>
          </a:xfrm>
          <a:prstGeom prst="roundRect">
            <a:avLst>
              <a:gd name="adj" fmla="val 12500"/>
            </a:avLst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Q20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7114032" y="1444752"/>
            <a:ext cx="4617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지난해 설치했는데 또 되나요?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114032" y="1755648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지난해 보조금을 받고 설치한 경우는 그 액수만큼 차감되고 설치가 가능합니다.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502920" y="2340864"/>
            <a:ext cx="5532120" cy="877824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Text 13"/>
          <p:cNvSpPr/>
          <p:nvPr/>
        </p:nvSpPr>
        <p:spPr>
          <a:xfrm>
            <a:off x="640080" y="2432304"/>
            <a:ext cx="566928" cy="292608"/>
          </a:xfrm>
          <a:prstGeom prst="roundRect">
            <a:avLst>
              <a:gd name="adj" fmla="val 12500"/>
            </a:avLst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Q21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1307592" y="2414016"/>
            <a:ext cx="4617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청소는 어떻게 하나요?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307592" y="2724912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물걸레로 닦아 주시면 됩니다.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6309360" y="2340864"/>
            <a:ext cx="5532120" cy="877824"/>
          </a:xfrm>
          <a:prstGeom prst="roundRect">
            <a:avLst>
              <a:gd name="adj" fmla="val 6250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7"/>
          <p:cNvSpPr/>
          <p:nvPr/>
        </p:nvSpPr>
        <p:spPr>
          <a:xfrm>
            <a:off x="6446520" y="2432304"/>
            <a:ext cx="566928" cy="292608"/>
          </a:xfrm>
          <a:prstGeom prst="roundRect">
            <a:avLst>
              <a:gd name="adj" fmla="val 12500"/>
            </a:avLst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Q22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7114032" y="2414016"/>
            <a:ext cx="4617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이사를 가면 어떻게 되나요?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7114032" y="2724912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이사하시면 이전설치비를 받고 옮겨 달아 드립니다.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502920" y="3310128"/>
            <a:ext cx="5532120" cy="877824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3" name="Text 21"/>
          <p:cNvSpPr/>
          <p:nvPr/>
        </p:nvSpPr>
        <p:spPr>
          <a:xfrm>
            <a:off x="640080" y="3401568"/>
            <a:ext cx="566928" cy="292608"/>
          </a:xfrm>
          <a:prstGeom prst="roundRect">
            <a:avLst>
              <a:gd name="adj" fmla="val 12500"/>
            </a:avLst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Q23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1307592" y="3383280"/>
            <a:ext cx="4617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업체마다 제품 차이가 있나요?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1307592" y="3694176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업체마다 사용하는 모듈과 거치대가 조금씩 다르지만 발전량은 비슷합니다.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6309360" y="3310128"/>
            <a:ext cx="5532120" cy="877824"/>
          </a:xfrm>
          <a:prstGeom prst="roundRect">
            <a:avLst>
              <a:gd name="adj" fmla="val 6250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7" name="Text 25"/>
          <p:cNvSpPr/>
          <p:nvPr/>
        </p:nvSpPr>
        <p:spPr>
          <a:xfrm>
            <a:off x="6446520" y="3401568"/>
            <a:ext cx="566928" cy="292608"/>
          </a:xfrm>
          <a:prstGeom prst="roundRect">
            <a:avLst>
              <a:gd name="adj" fmla="val 12500"/>
            </a:avLst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Q24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7114032" y="3383280"/>
            <a:ext cx="4617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A/S 기간은 얼마나 되나요?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7114032" y="3694176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무상으로 5년간 A/S해 드립니다.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502920" y="4279392"/>
            <a:ext cx="5532120" cy="877824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1" name="Text 29"/>
          <p:cNvSpPr/>
          <p:nvPr/>
        </p:nvSpPr>
        <p:spPr>
          <a:xfrm>
            <a:off x="640080" y="4370832"/>
            <a:ext cx="566928" cy="292608"/>
          </a:xfrm>
          <a:prstGeom prst="roundRect">
            <a:avLst>
              <a:gd name="adj" fmla="val 12500"/>
            </a:avLst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Q25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1307592" y="4352544"/>
            <a:ext cx="4617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보증 이후 고장나면?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1307592" y="4663440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무상 보증 이후에는 자부담으로 수리하셔야 합니다.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6309360" y="4279392"/>
            <a:ext cx="5532120" cy="877824"/>
          </a:xfrm>
          <a:prstGeom prst="roundRect">
            <a:avLst>
              <a:gd name="adj" fmla="val 6250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5" name="Text 33"/>
          <p:cNvSpPr/>
          <p:nvPr/>
        </p:nvSpPr>
        <p:spPr>
          <a:xfrm>
            <a:off x="6446520" y="4370832"/>
            <a:ext cx="566928" cy="292608"/>
          </a:xfrm>
          <a:prstGeom prst="roundRect">
            <a:avLst>
              <a:gd name="adj" fmla="val 12500"/>
            </a:avLst>
          </a:prstGeom>
          <a:solidFill>
            <a:srgbClr val="2E5C8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Q26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7114032" y="4352544"/>
            <a:ext cx="4617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전자파가 발생하지 않나요?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7114032" y="4663440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미니태양광 시스템의 전자파는 TV·스마트폰에 비해 매우 적으며, 실외에 설치되어 안전합니다.</a:t>
            </a:r>
            <a:endParaRPr lang="en-US" sz="9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77240" cy="502920"/>
          </a:xfrm>
          <a:prstGeom prst="roundRect">
            <a:avLst>
              <a:gd name="adj" fmla="val 14545"/>
            </a:avLst>
          </a:prstGeom>
          <a:solidFill>
            <a:srgbClr val="F2A00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24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417320" y="27432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A/S 대응 1단계 — 전화를 통한 상태 점검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444752" y="850392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대부분의 A/S 문의는 전화 안내만으로 해결됩니다. 출동 전 반드시 아래를 확인합니다.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7B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솔라테라스㈜  |  미니태양광 설치기사 교육자료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553212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640080" y="1563624"/>
            <a:ext cx="384048" cy="384048"/>
          </a:xfrm>
          <a:prstGeom prst="ellipse">
            <a:avLst/>
          </a:prstGeom>
          <a:solidFill>
            <a:srgbClr val="1E7A4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161288" y="1426464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발전이 안 된다 (퇴근 후)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1161288" y="1700784"/>
            <a:ext cx="47548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해가 지면 발전하지 않으니 내일 낮에 확인해 달라고 요청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309360" y="1371600"/>
            <a:ext cx="5532120" cy="768096"/>
          </a:xfrm>
          <a:prstGeom prst="roundRect">
            <a:avLst>
              <a:gd name="adj" fmla="val 7143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6446520" y="1563624"/>
            <a:ext cx="384048" cy="384048"/>
          </a:xfrm>
          <a:prstGeom prst="ellipse">
            <a:avLst/>
          </a:prstGeom>
          <a:solidFill>
            <a:srgbClr val="1E7A4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967728" y="1426464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발전이 안 된다 (비·흐린 날)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6967728" y="1700784"/>
            <a:ext cx="47548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햇빛이 매우 적은 경우 발전되지 않으니 맑은 날 확인 요청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502920" y="2212848"/>
            <a:ext cx="553212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Text 13"/>
          <p:cNvSpPr/>
          <p:nvPr/>
        </p:nvSpPr>
        <p:spPr>
          <a:xfrm>
            <a:off x="640080" y="2404872"/>
            <a:ext cx="384048" cy="384048"/>
          </a:xfrm>
          <a:prstGeom prst="ellipse">
            <a:avLst/>
          </a:prstGeom>
          <a:solidFill>
            <a:srgbClr val="1E7A4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161288" y="226771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발전이 안 된다 (정전 후)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1161288" y="2542032"/>
            <a:ext cx="47548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정전 후 해당 회로 차단기를 올리지 않으면 전기가 연결되지 않아 발전되지 않음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6309360" y="2212848"/>
            <a:ext cx="5532120" cy="768096"/>
          </a:xfrm>
          <a:prstGeom prst="roundRect">
            <a:avLst>
              <a:gd name="adj" fmla="val 7143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7"/>
          <p:cNvSpPr/>
          <p:nvPr/>
        </p:nvSpPr>
        <p:spPr>
          <a:xfrm>
            <a:off x="6446520" y="2404872"/>
            <a:ext cx="384048" cy="384048"/>
          </a:xfrm>
          <a:prstGeom prst="ellipse">
            <a:avLst/>
          </a:prstGeom>
          <a:solidFill>
            <a:srgbClr val="1E7A4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967728" y="226771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발전이 안 된다 (여름 후)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967728" y="2542032"/>
            <a:ext cx="47548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에어컨 미사용으로 차단기를 내린 경우, 미니태양광 콘센트가 함께 연결되어 있으면 발전되지 않음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502920" y="3054096"/>
            <a:ext cx="553212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3" name="Text 21"/>
          <p:cNvSpPr/>
          <p:nvPr/>
        </p:nvSpPr>
        <p:spPr>
          <a:xfrm>
            <a:off x="640080" y="3246120"/>
            <a:ext cx="384048" cy="384048"/>
          </a:xfrm>
          <a:prstGeom prst="ellipse">
            <a:avLst/>
          </a:prstGeom>
          <a:solidFill>
            <a:srgbClr val="1E7A4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5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161288" y="310896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인버터 빨간불 (아침·저녁)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1161288" y="3383280"/>
            <a:ext cx="47548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아침에 켜지고 저녁에 꺼질 때 붉은 LED가 깜박이므로 정상 작동임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6309360" y="3054096"/>
            <a:ext cx="5532120" cy="768096"/>
          </a:xfrm>
          <a:prstGeom prst="roundRect">
            <a:avLst>
              <a:gd name="adj" fmla="val 7143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7" name="Text 25"/>
          <p:cNvSpPr/>
          <p:nvPr/>
        </p:nvSpPr>
        <p:spPr>
          <a:xfrm>
            <a:off x="6446520" y="3246120"/>
            <a:ext cx="384048" cy="384048"/>
          </a:xfrm>
          <a:prstGeom prst="ellipse">
            <a:avLst/>
          </a:prstGeom>
          <a:solidFill>
            <a:srgbClr val="1E7A4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6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6967728" y="310896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발전량이 지난달보다 감소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6967728" y="3383280"/>
            <a:ext cx="47548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발전량은 일조량에 따라 달라지므로 날씨가 안 좋으면 줄어드는 것이 정상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502920" y="3895344"/>
            <a:ext cx="553212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1" name="Text 29"/>
          <p:cNvSpPr/>
          <p:nvPr/>
        </p:nvSpPr>
        <p:spPr>
          <a:xfrm>
            <a:off x="640080" y="4087368"/>
            <a:ext cx="384048" cy="384048"/>
          </a:xfrm>
          <a:prstGeom prst="ellipse">
            <a:avLst/>
          </a:prstGeom>
          <a:solidFill>
            <a:srgbClr val="1E7A4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7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1161288" y="395020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발전량 감소 (봄 황사 후)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1161288" y="4224528"/>
            <a:ext cx="47548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패널에 먼지가 많으면 발전량이 줄 수 있으니 물청소 요청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6309360" y="3895344"/>
            <a:ext cx="5532120" cy="768096"/>
          </a:xfrm>
          <a:prstGeom prst="roundRect">
            <a:avLst>
              <a:gd name="adj" fmla="val 7143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5" name="Text 33"/>
          <p:cNvSpPr/>
          <p:nvPr/>
        </p:nvSpPr>
        <p:spPr>
          <a:xfrm>
            <a:off x="6446520" y="4087368"/>
            <a:ext cx="384048" cy="384048"/>
          </a:xfrm>
          <a:prstGeom prst="ellipse">
            <a:avLst/>
          </a:prstGeom>
          <a:solidFill>
            <a:srgbClr val="1E7A4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8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6967728" y="395020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밤에 인버터 표시 없음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6967728" y="4224528"/>
            <a:ext cx="47548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밤에는 인버터가 꺼지는 것이 정상. 다음 날 낮에 확인 안내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502920" y="4736592"/>
            <a:ext cx="553212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9" name="Text 37"/>
          <p:cNvSpPr/>
          <p:nvPr/>
        </p:nvSpPr>
        <p:spPr>
          <a:xfrm>
            <a:off x="640080" y="4928616"/>
            <a:ext cx="384048" cy="384048"/>
          </a:xfrm>
          <a:prstGeom prst="ellipse">
            <a:avLst/>
          </a:prstGeom>
          <a:solidFill>
            <a:srgbClr val="1E7A4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9</a:t>
            </a:r>
            <a:endParaRPr lang="en-US" sz="1300" dirty="0"/>
          </a:p>
        </p:txBody>
      </p:sp>
      <p:sp>
        <p:nvSpPr>
          <p:cNvPr id="40" name="Text 38"/>
          <p:cNvSpPr/>
          <p:nvPr/>
        </p:nvSpPr>
        <p:spPr>
          <a:xfrm>
            <a:off x="1161288" y="4791456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전자파가 나오는 것 같다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1161288" y="5065776"/>
            <a:ext cx="47548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TV·휴대폰보다 현저히 적고 실외 설치이므로 집안 영향은 거의 없음</a:t>
            </a:r>
            <a:endParaRPr lang="en-US" sz="950" dirty="0"/>
          </a:p>
        </p:txBody>
      </p:sp>
      <p:sp>
        <p:nvSpPr>
          <p:cNvPr id="42" name="Shape 40"/>
          <p:cNvSpPr/>
          <p:nvPr/>
        </p:nvSpPr>
        <p:spPr>
          <a:xfrm>
            <a:off x="6309360" y="4736592"/>
            <a:ext cx="5532120" cy="768096"/>
          </a:xfrm>
          <a:prstGeom prst="roundRect">
            <a:avLst>
              <a:gd name="adj" fmla="val 7143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3" name="Text 41"/>
          <p:cNvSpPr/>
          <p:nvPr/>
        </p:nvSpPr>
        <p:spPr>
          <a:xfrm>
            <a:off x="6446520" y="4928616"/>
            <a:ext cx="384048" cy="384048"/>
          </a:xfrm>
          <a:prstGeom prst="ellipse">
            <a:avLst/>
          </a:prstGeom>
          <a:solidFill>
            <a:srgbClr val="1E7A4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10</a:t>
            </a:r>
            <a:endParaRPr lang="en-US" sz="1300" dirty="0"/>
          </a:p>
        </p:txBody>
      </p:sp>
      <p:sp>
        <p:nvSpPr>
          <p:cNvPr id="44" name="Text 42"/>
          <p:cNvSpPr/>
          <p:nvPr/>
        </p:nvSpPr>
        <p:spPr>
          <a:xfrm>
            <a:off x="6967728" y="4791456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Grid Fault 오류 표시</a:t>
            </a:r>
            <a:endParaRPr lang="en-US" sz="1150" dirty="0"/>
          </a:p>
        </p:txBody>
      </p:sp>
      <p:sp>
        <p:nvSpPr>
          <p:cNvPr id="45" name="Text 43"/>
          <p:cNvSpPr/>
          <p:nvPr/>
        </p:nvSpPr>
        <p:spPr>
          <a:xfrm>
            <a:off x="6967728" y="5065776"/>
            <a:ext cx="47548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인버터가 한전 계통에 연결되지 않을 때 발생. 차단기를 내리지 않았는지 확인</a:t>
            </a:r>
            <a:endParaRPr lang="en-US" sz="950" dirty="0"/>
          </a:p>
        </p:txBody>
      </p:sp>
      <p:sp>
        <p:nvSpPr>
          <p:cNvPr id="46" name="Shape 44"/>
          <p:cNvSpPr/>
          <p:nvPr/>
        </p:nvSpPr>
        <p:spPr>
          <a:xfrm>
            <a:off x="502920" y="5577840"/>
            <a:ext cx="5532120" cy="76809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7" name="Text 45"/>
          <p:cNvSpPr/>
          <p:nvPr/>
        </p:nvSpPr>
        <p:spPr>
          <a:xfrm>
            <a:off x="640080" y="5769864"/>
            <a:ext cx="384048" cy="384048"/>
          </a:xfrm>
          <a:prstGeom prst="ellipse">
            <a:avLst/>
          </a:prstGeom>
          <a:solidFill>
            <a:srgbClr val="1E7A4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11</a:t>
            </a:r>
            <a:endParaRPr lang="en-US" sz="1300" dirty="0"/>
          </a:p>
        </p:txBody>
      </p:sp>
      <p:sp>
        <p:nvSpPr>
          <p:cNvPr id="48" name="Text 46"/>
          <p:cNvSpPr/>
          <p:nvPr/>
        </p:nvSpPr>
        <p:spPr>
          <a:xfrm>
            <a:off x="1161288" y="5632704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 후 TV가 잘 안 나온다</a:t>
            </a:r>
            <a:endParaRPr lang="en-US" sz="1150" dirty="0"/>
          </a:p>
        </p:txBody>
      </p:sp>
      <p:sp>
        <p:nvSpPr>
          <p:cNvPr id="49" name="Text 47"/>
          <p:cNvSpPr/>
          <p:nvPr/>
        </p:nvSpPr>
        <p:spPr>
          <a:xfrm>
            <a:off x="1161288" y="5907024"/>
            <a:ext cx="47548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인버터를 교체해도 증상 동일. TV 전원부 A/S를 요청하도록 안내</a:t>
            </a:r>
            <a:endParaRPr lang="en-US" sz="9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77240" cy="502920"/>
          </a:xfrm>
          <a:prstGeom prst="roundRect">
            <a:avLst>
              <a:gd name="adj" fmla="val 14545"/>
            </a:avLst>
          </a:prstGeom>
          <a:solidFill>
            <a:srgbClr val="F2A00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25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417320" y="27432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A/S 대응 2 · 3단계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444752" y="850392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전화 점검으로 해결되지 않으면 현장 방문, 고객 요청 출장은 유상입니다.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7B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솔라테라스㈜  |  미니태양광 설치기사 교육자료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5532120" cy="548640"/>
          </a:xfrm>
          <a:prstGeom prst="roundRect">
            <a:avLst>
              <a:gd name="adj" fmla="val 10000"/>
            </a:avLst>
          </a:prstGeom>
          <a:solidFill>
            <a:srgbClr val="10263B"/>
          </a:solidFill>
          <a:ln w="12700">
            <a:solidFill>
              <a:srgbClr val="10263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731520" y="1371600"/>
            <a:ext cx="5120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2단계  현장 방문 · 이상 부품 교체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02920" y="2057400"/>
            <a:ext cx="5532120" cy="118872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Text 7"/>
          <p:cNvSpPr/>
          <p:nvPr/>
        </p:nvSpPr>
        <p:spPr>
          <a:xfrm>
            <a:off x="731520" y="2167128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인버터 빨간불 지속 (낮 시간)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731520" y="2478024"/>
            <a:ext cx="512064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햇빛과 전원이 정상인데도 붉은 불이 계속 들어오면, 1차로 전원을 뺐다가 다시 연결하도록 요청. 그래도 지속되면 인버터 불량을 의심하고 현장 방문하여 교체.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502920" y="3355848"/>
            <a:ext cx="5532120" cy="118872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731520" y="3465576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발전이 안 된다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731520" y="3776472"/>
            <a:ext cx="512064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1단계에 해당하지 않으면서 낮 시간에 발전이 안 될 경우, 모듈 이상 · 인버터 이상 · 전선 연결 이상 유무를 현장 출동하여 파악하고 적절히 조치.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02920" y="4654296"/>
            <a:ext cx="5532120" cy="118872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Text 13"/>
          <p:cNvSpPr/>
          <p:nvPr/>
        </p:nvSpPr>
        <p:spPr>
          <a:xfrm>
            <a:off x="731520" y="4764024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Com ERR 오류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731520" y="5074920"/>
            <a:ext cx="512064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인버터가 고장 났다는 메시지. 이 경우 인버터를 교체해야 함.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309360" y="1371600"/>
            <a:ext cx="5349240" cy="548640"/>
          </a:xfrm>
          <a:prstGeom prst="roundRect">
            <a:avLst>
              <a:gd name="adj" fmla="val 10000"/>
            </a:avLst>
          </a:prstGeom>
          <a:solidFill>
            <a:srgbClr val="B8760A"/>
          </a:solidFill>
          <a:ln w="12700">
            <a:solidFill>
              <a:srgbClr val="B8760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Text 16"/>
          <p:cNvSpPr/>
          <p:nvPr/>
        </p:nvSpPr>
        <p:spPr>
          <a:xfrm>
            <a:off x="6537960" y="1371600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3단계  고객 요청에 의한 출장 (유상)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6309360" y="2057400"/>
            <a:ext cx="5349240" cy="1188720"/>
          </a:xfrm>
          <a:prstGeom prst="roundRect">
            <a:avLst>
              <a:gd name="adj" fmla="val 4615"/>
            </a:avLst>
          </a:prstGeom>
          <a:solidFill>
            <a:srgbClr val="FDF0D5"/>
          </a:solidFill>
          <a:ln w="12700">
            <a:solidFill>
              <a:srgbClr val="F2D8A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8"/>
          <p:cNvSpPr/>
          <p:nvPr/>
        </p:nvSpPr>
        <p:spPr>
          <a:xfrm>
            <a:off x="6537960" y="224028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B8760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 위치 변경 요청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6537960" y="2587752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소비자 변심에 의한 위치 이동은 출장비를 받고 A/S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309360" y="3355848"/>
            <a:ext cx="5349240" cy="1188720"/>
          </a:xfrm>
          <a:prstGeom prst="roundRect">
            <a:avLst>
              <a:gd name="adj" fmla="val 4615"/>
            </a:avLst>
          </a:prstGeom>
          <a:solidFill>
            <a:srgbClr val="FDF0D5"/>
          </a:solidFill>
          <a:ln w="12700">
            <a:solidFill>
              <a:srgbClr val="F2D8A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3" name="Text 21"/>
          <p:cNvSpPr/>
          <p:nvPr/>
        </p:nvSpPr>
        <p:spPr>
          <a:xfrm>
            <a:off x="6537960" y="3538728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B8760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이사로 인한 이전 설치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537960" y="3886200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소비자 요청에 의한 이전 설치는 출장비를 받고 A/S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6309360" y="4654296"/>
            <a:ext cx="5349240" cy="1188720"/>
          </a:xfrm>
          <a:prstGeom prst="roundRect">
            <a:avLst>
              <a:gd name="adj" fmla="val 4615"/>
            </a:avLst>
          </a:prstGeom>
          <a:solidFill>
            <a:srgbClr val="FDF0D5"/>
          </a:solidFill>
          <a:ln w="12700">
            <a:solidFill>
              <a:srgbClr val="F2D8A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6" name="Text 24"/>
          <p:cNvSpPr/>
          <p:nvPr/>
        </p:nvSpPr>
        <p:spPr>
          <a:xfrm>
            <a:off x="6537960" y="4837176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B8760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일단 출장을 와달라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6537960" y="5184648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고장인 경우 무상 A/S 가능, 고장이 아닌 경우 출장비 30,000원 발생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02920" y="5989320"/>
            <a:ext cx="11155680" cy="548640"/>
          </a:xfrm>
          <a:prstGeom prst="roundRect">
            <a:avLst>
              <a:gd name="adj" fmla="val 10000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9" name="Text 27"/>
          <p:cNvSpPr/>
          <p:nvPr/>
        </p:nvSpPr>
        <p:spPr>
          <a:xfrm>
            <a:off x="731520" y="5989320"/>
            <a:ext cx="10698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무상 A/S 기간은 5년입니다. 보증 종료 후에는 자부담 수리이며, 출장 전 반드시 1단계 전화 점검을 먼저 시행합니다.</a:t>
            </a:r>
            <a:endParaRPr lang="en-US" sz="11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77240" cy="502920"/>
          </a:xfrm>
          <a:prstGeom prst="roundRect">
            <a:avLst>
              <a:gd name="adj" fmla="val 14545"/>
            </a:avLst>
          </a:prstGeom>
          <a:solidFill>
            <a:srgbClr val="F2A00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26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417320" y="27432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취소 · 철거 규정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444752" y="850392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비용이 발생하는 사안이므로 고객에게 사전에 명확히 고지해야 합니다.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7B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솔라테라스㈜  |  미니태양광 설치기사 교육자료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2920" y="1371600"/>
            <a:ext cx="5532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취소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502920" y="1874520"/>
            <a:ext cx="5532120" cy="128016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731520" y="2011680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설치기사 방문 후 변심 취소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31520" y="2359152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0392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출장비 50,000원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731520" y="271576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0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설치를 신청한 세대에 설치기사가 방문하고 소비자의 변심으로 취소할 경우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02920" y="3291840"/>
            <a:ext cx="5532120" cy="128016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731520" y="3429000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 시작 후 변심 취소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731520" y="3776472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0392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출장비 50,000원 + 철거비 50,000원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731520" y="413308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0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설치가 시작된 후 변심으로 설치를 취소할 경우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309360" y="1371600"/>
            <a:ext cx="5349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철거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6309360" y="1874520"/>
            <a:ext cx="5349240" cy="128016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5"/>
          <p:cNvSpPr/>
          <p:nvPr/>
        </p:nvSpPr>
        <p:spPr>
          <a:xfrm>
            <a:off x="6537960" y="201168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철수 후 3일 이내 철거 요청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537960" y="2359152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0392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철거비용 150,000원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537960" y="2715768"/>
            <a:ext cx="4937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0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2회 출장비 100,000원 + 철거비용 50,000원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309360" y="3291840"/>
            <a:ext cx="5349240" cy="1280160"/>
          </a:xfrm>
          <a:prstGeom prst="roundRect">
            <a:avLst>
              <a:gd name="adj" fmla="val 4286"/>
            </a:avLst>
          </a:prstGeom>
          <a:solidFill>
            <a:srgbClr val="FBEAE7"/>
          </a:solidFill>
          <a:ln w="12700">
            <a:solidFill>
              <a:srgbClr val="F0C6B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" name="Text 19"/>
          <p:cNvSpPr/>
          <p:nvPr/>
        </p:nvSpPr>
        <p:spPr>
          <a:xfrm>
            <a:off x="6537960" y="342900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철수 후 3일 이후 철거 요청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537960" y="3776472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0392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사업비 총액 + 철거비 150,000원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537960" y="4133088"/>
            <a:ext cx="4937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0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보조금 지원이 중단되므로 사업비 총액과 별도의 철거비용이 발생하며, 철거된 제품은 신청인이 처리해야 함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502920" y="4892040"/>
            <a:ext cx="11155680" cy="1280160"/>
          </a:xfrm>
          <a:prstGeom prst="roundRect">
            <a:avLst>
              <a:gd name="adj" fmla="val 4286"/>
            </a:avLst>
          </a:prstGeom>
          <a:solidFill>
            <a:srgbClr val="10263B"/>
          </a:solidFill>
          <a:ln w="12700">
            <a:solidFill>
              <a:srgbClr val="10263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5" name="Text 23"/>
          <p:cNvSpPr/>
          <p:nvPr/>
        </p:nvSpPr>
        <p:spPr>
          <a:xfrm>
            <a:off x="777240" y="5029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고객 고지 문안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777240" y="5376672"/>
            <a:ext cx="10607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150" dirty="0">
                <a:solidFill>
                  <a:srgbClr val="D6E1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"설치기사가 방문한 이후 취소하시면 출장비가 발생하고, 설치가 완료된 뒤 철거를 요청하시면 철거비가 발생합니다. 특히 철수 후 3일이 지나면 보조금 지원이 중단되어 사업비 전액을 부담하셔야 하니, 설치 여부는 방문 전에 결정해 주시기 바랍니다."</a:t>
            </a:r>
            <a:endParaRPr lang="en-US" sz="11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1026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ssets/balcony2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863840" y="0"/>
            <a:ext cx="429768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863840" y="0"/>
            <a:ext cx="1005840" cy="6858000"/>
          </a:xfrm>
          <a:prstGeom prst="rect">
            <a:avLst/>
          </a:prstGeom>
          <a:solidFill>
            <a:srgbClr val="10263B">
              <a:alpha val="50000"/>
            </a:srgbClr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1"/>
          <p:cNvSpPr/>
          <p:nvPr/>
        </p:nvSpPr>
        <p:spPr>
          <a:xfrm>
            <a:off x="822960" y="685800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참고 교육 영상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822960" y="120700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9FB3C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QR을 촬영하거나 링크를 눌러 시청한 후 현장에 투입합니다.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822960" y="1691640"/>
            <a:ext cx="3108960" cy="1920240"/>
          </a:xfrm>
          <a:prstGeom prst="roundRect">
            <a:avLst>
              <a:gd name="adj" fmla="val 2857"/>
            </a:avLst>
          </a:prstGeom>
          <a:solidFill>
            <a:srgbClr val="1A3A56"/>
          </a:solidFill>
          <a:ln w="12700">
            <a:solidFill>
              <a:srgbClr val="2A537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Shape 4"/>
          <p:cNvSpPr/>
          <p:nvPr/>
        </p:nvSpPr>
        <p:spPr>
          <a:xfrm>
            <a:off x="1024128" y="1874520"/>
            <a:ext cx="137160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8" name="Image 1" descr="/home/claude/assets/qr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992" y="1929384"/>
            <a:ext cx="1261872" cy="126187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514600" y="1965960"/>
            <a:ext cx="1280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교육 영상 ①</a:t>
            </a:r>
            <a:endParaRPr lang="en-US" sz="1250" dirty="0"/>
          </a:p>
        </p:txBody>
      </p:sp>
      <p:sp>
        <p:nvSpPr>
          <p:cNvPr id="10" name="Text 6">
            <a:hlinkClick r:id="rId5"/>
          </p:cNvPr>
          <p:cNvSpPr/>
          <p:nvPr/>
        </p:nvSpPr>
        <p:spPr>
          <a:xfrm>
            <a:off x="2514600" y="2304288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u="sng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링크 열기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1024128" y="32461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FA6B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youtu.be/NFXHkHqPmac</a:t>
            </a:r>
            <a:endParaRPr lang="en-US" sz="900" dirty="0"/>
          </a:p>
        </p:txBody>
      </p:sp>
      <p:sp>
        <p:nvSpPr>
          <p:cNvPr id="12" name="Shape 8"/>
          <p:cNvSpPr/>
          <p:nvPr/>
        </p:nvSpPr>
        <p:spPr>
          <a:xfrm>
            <a:off x="4206240" y="1691640"/>
            <a:ext cx="3108960" cy="1920240"/>
          </a:xfrm>
          <a:prstGeom prst="roundRect">
            <a:avLst>
              <a:gd name="adj" fmla="val 2857"/>
            </a:avLst>
          </a:prstGeom>
          <a:solidFill>
            <a:srgbClr val="1A3A56"/>
          </a:solidFill>
          <a:ln w="12700">
            <a:solidFill>
              <a:srgbClr val="2A537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Shape 9"/>
          <p:cNvSpPr/>
          <p:nvPr/>
        </p:nvSpPr>
        <p:spPr>
          <a:xfrm>
            <a:off x="4407408" y="1874520"/>
            <a:ext cx="137160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4" name="Image 2" descr="/home/claude/assets/qr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2272" y="1929384"/>
            <a:ext cx="1261872" cy="126187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897880" y="1965960"/>
            <a:ext cx="1280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교육 영상 ②</a:t>
            </a:r>
            <a:endParaRPr lang="en-US" sz="1250" dirty="0"/>
          </a:p>
        </p:txBody>
      </p:sp>
      <p:sp>
        <p:nvSpPr>
          <p:cNvPr id="16" name="Text 11">
            <a:hlinkClick r:id="rId7"/>
          </p:cNvPr>
          <p:cNvSpPr/>
          <p:nvPr/>
        </p:nvSpPr>
        <p:spPr>
          <a:xfrm>
            <a:off x="5897880" y="2304288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u="sng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링크 열기</a:t>
            </a:r>
            <a:endParaRPr lang="en-US" sz="1100" dirty="0"/>
          </a:p>
        </p:txBody>
      </p:sp>
      <p:sp>
        <p:nvSpPr>
          <p:cNvPr id="17" name="Text 12"/>
          <p:cNvSpPr/>
          <p:nvPr/>
        </p:nvSpPr>
        <p:spPr>
          <a:xfrm>
            <a:off x="4407408" y="32461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FA6B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youtu.be/Q_VdYiZmUPM</a:t>
            </a:r>
            <a:endParaRPr lang="en-US" sz="900" dirty="0"/>
          </a:p>
        </p:txBody>
      </p:sp>
      <p:sp>
        <p:nvSpPr>
          <p:cNvPr id="18" name="Text 13"/>
          <p:cNvSpPr/>
          <p:nvPr/>
        </p:nvSpPr>
        <p:spPr>
          <a:xfrm>
            <a:off x="822960" y="379476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현장 투입 전 최종 확인</a:t>
            </a:r>
            <a:endParaRPr lang="en-US" sz="1700" dirty="0"/>
          </a:p>
        </p:txBody>
      </p:sp>
      <p:sp>
        <p:nvSpPr>
          <p:cNvPr id="19" name="Text 14"/>
          <p:cNvSpPr/>
          <p:nvPr/>
        </p:nvSpPr>
        <p:spPr>
          <a:xfrm>
            <a:off x="914400" y="4251960"/>
            <a:ext cx="64008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D6E1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안전 장구 착용 — 예외 없음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D6E1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 전·후 사진 촬영 누락 없음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D6E1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상부 볼트 2개소 · 호스밴드 4개소 체결 확인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D6E1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접지 연결 및 인버터 발전량 확인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D6E1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네이버 클라우드 업로드 + 서울햇빛마루 처리 완료</a:t>
            </a:r>
            <a:endParaRPr lang="en-US" sz="1250" dirty="0"/>
          </a:p>
        </p:txBody>
      </p:sp>
      <p:sp>
        <p:nvSpPr>
          <p:cNvPr id="20" name="Text 15"/>
          <p:cNvSpPr/>
          <p:nvPr/>
        </p:nvSpPr>
        <p:spPr>
          <a:xfrm>
            <a:off x="822960" y="5897880"/>
            <a:ext cx="6766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050" dirty="0">
                <a:solidFill>
                  <a:srgbClr val="7E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솔라테라스㈜   |   대표전화 1566-3221   |   solarterrace@naver.com</a:t>
            </a:r>
            <a:endParaRPr lang="en-US" sz="105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050" dirty="0">
                <a:solidFill>
                  <a:srgbClr val="7E93A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경기도 고양시 덕양구 서오릉로 739-68   |   www.solarterrace.co.kr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77240" cy="502920"/>
          </a:xfrm>
          <a:prstGeom prst="roundRect">
            <a:avLst>
              <a:gd name="adj" fmla="val 14545"/>
            </a:avLst>
          </a:prstGeom>
          <a:solidFill>
            <a:srgbClr val="F2A00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01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417320" y="27432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미니태양광 발전 원리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444752" y="850392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생산된 전기는 인버터를 거쳐 콘센트로 들어가 한전 전기보다 먼저 사용됩니다.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7B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솔라테라스㈜  |  미니태양광 설치기사 교육자료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25880"/>
            <a:ext cx="5669280" cy="2697480"/>
          </a:xfrm>
          <a:prstGeom prst="roundRect">
            <a:avLst>
              <a:gd name="adj" fmla="val 2034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7" name="Image 0" descr="/home/claude/assets/principle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85800" y="1463040"/>
            <a:ext cx="5303520" cy="242316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02920" y="4251960"/>
            <a:ext cx="1298448" cy="1600200"/>
          </a:xfrm>
          <a:prstGeom prst="roundRect">
            <a:avLst>
              <a:gd name="adj" fmla="val 4225"/>
            </a:avLst>
          </a:prstGeom>
          <a:solidFill>
            <a:srgbClr val="FDF0D5"/>
          </a:solidFill>
          <a:ln w="12700">
            <a:solidFill>
              <a:srgbClr val="F2D8A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Text 6"/>
          <p:cNvSpPr/>
          <p:nvPr/>
        </p:nvSpPr>
        <p:spPr>
          <a:xfrm>
            <a:off x="502920" y="4434840"/>
            <a:ext cx="12984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B8760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햇빛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557784" y="4846320"/>
            <a:ext cx="1188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0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태양광 모듈이</a:t>
            </a:r>
            <a:endParaRPr lang="en-US" sz="1000" dirty="0"/>
          </a:p>
          <a:p>
            <a:pPr marL="0" indent="0" algn="ctr">
              <a:lnSpc>
                <a:spcPts val="1400"/>
              </a:lnSpc>
              <a:buNone/>
            </a:pPr>
            <a:r>
              <a:rPr lang="en-US" sz="10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직류 전기 생산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1801368" y="4864608"/>
            <a:ext cx="146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▶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1947672" y="4251960"/>
            <a:ext cx="1298448" cy="1600200"/>
          </a:xfrm>
          <a:prstGeom prst="roundRect">
            <a:avLst>
              <a:gd name="adj" fmla="val 4225"/>
            </a:avLst>
          </a:prstGeom>
          <a:solidFill>
            <a:srgbClr val="FDF0D5"/>
          </a:solidFill>
          <a:ln w="12700">
            <a:solidFill>
              <a:srgbClr val="F2D8A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Text 10"/>
          <p:cNvSpPr/>
          <p:nvPr/>
        </p:nvSpPr>
        <p:spPr>
          <a:xfrm>
            <a:off x="1947672" y="4434840"/>
            <a:ext cx="12984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B8760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인버터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2002536" y="4846320"/>
            <a:ext cx="1188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0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가정용 220V</a:t>
            </a:r>
            <a:endParaRPr lang="en-US" sz="1000" dirty="0"/>
          </a:p>
          <a:p>
            <a:pPr marL="0" indent="0" algn="ctr">
              <a:lnSpc>
                <a:spcPts val="1400"/>
              </a:lnSpc>
              <a:buNone/>
            </a:pPr>
            <a:r>
              <a:rPr lang="en-US" sz="10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교류로 변환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3246120" y="4864608"/>
            <a:ext cx="146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▶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3392424" y="4251960"/>
            <a:ext cx="1298448" cy="1600200"/>
          </a:xfrm>
          <a:prstGeom prst="roundRect">
            <a:avLst>
              <a:gd name="adj" fmla="val 4225"/>
            </a:avLst>
          </a:prstGeom>
          <a:solidFill>
            <a:srgbClr val="FDF0D5"/>
          </a:solidFill>
          <a:ln w="12700">
            <a:solidFill>
              <a:srgbClr val="F2D8A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4"/>
          <p:cNvSpPr/>
          <p:nvPr/>
        </p:nvSpPr>
        <p:spPr>
          <a:xfrm>
            <a:off x="3392424" y="4434840"/>
            <a:ext cx="12984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B8760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콘센트</a:t>
            </a:r>
            <a:endParaRPr lang="en-US" sz="1350" dirty="0"/>
          </a:p>
        </p:txBody>
      </p:sp>
      <p:sp>
        <p:nvSpPr>
          <p:cNvPr id="18" name="Text 15"/>
          <p:cNvSpPr/>
          <p:nvPr/>
        </p:nvSpPr>
        <p:spPr>
          <a:xfrm>
            <a:off x="3447288" y="4846320"/>
            <a:ext cx="1188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0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집안 전체 회로로</a:t>
            </a:r>
            <a:endParaRPr lang="en-US" sz="1000" dirty="0"/>
          </a:p>
          <a:p>
            <a:pPr marL="0" indent="0" algn="ctr">
              <a:lnSpc>
                <a:spcPts val="1400"/>
              </a:lnSpc>
              <a:buNone/>
            </a:pPr>
            <a:r>
              <a:rPr lang="en-US" sz="10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전기 공급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4690872" y="4864608"/>
            <a:ext cx="146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▶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4837176" y="4251960"/>
            <a:ext cx="1298448" cy="1600200"/>
          </a:xfrm>
          <a:prstGeom prst="roundRect">
            <a:avLst>
              <a:gd name="adj" fmla="val 4225"/>
            </a:avLst>
          </a:prstGeom>
          <a:solidFill>
            <a:srgbClr val="FDF0D5"/>
          </a:solidFill>
          <a:ln w="12700">
            <a:solidFill>
              <a:srgbClr val="F2D8A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" name="Text 18"/>
          <p:cNvSpPr/>
          <p:nvPr/>
        </p:nvSpPr>
        <p:spPr>
          <a:xfrm>
            <a:off x="4837176" y="4434840"/>
            <a:ext cx="12984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B8760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절감</a:t>
            </a:r>
            <a:endParaRPr lang="en-US" sz="1350" dirty="0"/>
          </a:p>
        </p:txBody>
      </p:sp>
      <p:sp>
        <p:nvSpPr>
          <p:cNvPr id="22" name="Text 19"/>
          <p:cNvSpPr/>
          <p:nvPr/>
        </p:nvSpPr>
        <p:spPr>
          <a:xfrm>
            <a:off x="4892040" y="4846320"/>
            <a:ext cx="1188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0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한전 전기보다</a:t>
            </a:r>
            <a:endParaRPr lang="en-US" sz="1000" dirty="0"/>
          </a:p>
          <a:p>
            <a:pPr marL="0" indent="0" algn="ctr">
              <a:lnSpc>
                <a:spcPts val="1400"/>
              </a:lnSpc>
              <a:buNone/>
            </a:pPr>
            <a:r>
              <a:rPr lang="en-US" sz="10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먼저 사용</a:t>
            </a:r>
            <a:endParaRPr lang="en-US" sz="1000" dirty="0"/>
          </a:p>
        </p:txBody>
      </p:sp>
      <p:sp>
        <p:nvSpPr>
          <p:cNvPr id="23" name="Text 20"/>
          <p:cNvSpPr/>
          <p:nvPr/>
        </p:nvSpPr>
        <p:spPr>
          <a:xfrm>
            <a:off x="6492240" y="1325880"/>
            <a:ext cx="5166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고객 설명 핵심 5가지</a:t>
            </a:r>
            <a:endParaRPr lang="en-US" sz="1700" dirty="0"/>
          </a:p>
        </p:txBody>
      </p:sp>
      <p:sp>
        <p:nvSpPr>
          <p:cNvPr id="24" name="Shape 21"/>
          <p:cNvSpPr/>
          <p:nvPr/>
        </p:nvSpPr>
        <p:spPr>
          <a:xfrm>
            <a:off x="6492240" y="1783080"/>
            <a:ext cx="5166360" cy="786384"/>
          </a:xfrm>
          <a:prstGeom prst="roundRect">
            <a:avLst>
              <a:gd name="adj" fmla="val 6977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5" name="Text 22"/>
          <p:cNvSpPr/>
          <p:nvPr/>
        </p:nvSpPr>
        <p:spPr>
          <a:xfrm>
            <a:off x="6629400" y="1984248"/>
            <a:ext cx="384048" cy="384048"/>
          </a:xfrm>
          <a:prstGeom prst="ellipse">
            <a:avLst/>
          </a:prstGeom>
          <a:solidFill>
            <a:srgbClr val="10263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300" dirty="0"/>
          </a:p>
        </p:txBody>
      </p:sp>
      <p:sp>
        <p:nvSpPr>
          <p:cNvPr id="26" name="Text 23"/>
          <p:cNvSpPr/>
          <p:nvPr/>
        </p:nvSpPr>
        <p:spPr>
          <a:xfrm>
            <a:off x="7114032" y="1856232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안전성</a:t>
            </a:r>
            <a:endParaRPr lang="en-US" sz="1250" dirty="0"/>
          </a:p>
        </p:txBody>
      </p:sp>
      <p:sp>
        <p:nvSpPr>
          <p:cNvPr id="27" name="Text 24"/>
          <p:cNvSpPr/>
          <p:nvPr/>
        </p:nvSpPr>
        <p:spPr>
          <a:xfrm>
            <a:off x="7114032" y="2112264"/>
            <a:ext cx="44348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풍속 50m/s 내풍압 시험(5개 방향) 통과, 모듈·인버터 전 부품 방수 구조로 비를 맞아도 안전합니다.</a:t>
            </a:r>
            <a:endParaRPr lang="en-US" sz="1000" dirty="0"/>
          </a:p>
        </p:txBody>
      </p:sp>
      <p:sp>
        <p:nvSpPr>
          <p:cNvPr id="28" name="Shape 25"/>
          <p:cNvSpPr/>
          <p:nvPr/>
        </p:nvSpPr>
        <p:spPr>
          <a:xfrm>
            <a:off x="6492240" y="2679192"/>
            <a:ext cx="5166360" cy="786384"/>
          </a:xfrm>
          <a:prstGeom prst="roundRect">
            <a:avLst>
              <a:gd name="adj" fmla="val 6977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9" name="Text 26"/>
          <p:cNvSpPr/>
          <p:nvPr/>
        </p:nvSpPr>
        <p:spPr>
          <a:xfrm>
            <a:off x="6629400" y="2880360"/>
            <a:ext cx="384048" cy="384048"/>
          </a:xfrm>
          <a:prstGeom prst="ellipse">
            <a:avLst/>
          </a:prstGeom>
          <a:solidFill>
            <a:srgbClr val="10263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300" dirty="0"/>
          </a:p>
        </p:txBody>
      </p:sp>
      <p:sp>
        <p:nvSpPr>
          <p:cNvPr id="30" name="Text 27"/>
          <p:cNvSpPr/>
          <p:nvPr/>
        </p:nvSpPr>
        <p:spPr>
          <a:xfrm>
            <a:off x="7114032" y="2752344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작동 조건</a:t>
            </a:r>
            <a:endParaRPr lang="en-US" sz="1250" dirty="0"/>
          </a:p>
        </p:txBody>
      </p:sp>
      <p:sp>
        <p:nvSpPr>
          <p:cNvPr id="31" name="Text 28"/>
          <p:cNvSpPr/>
          <p:nvPr/>
        </p:nvSpPr>
        <p:spPr>
          <a:xfrm>
            <a:off x="7114032" y="3008376"/>
            <a:ext cx="44348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플러그를 콘센트에 연결해야 작동하며, 정전 시에는 회로 보호를 위해 함께 정지합니다.</a:t>
            </a:r>
            <a:endParaRPr lang="en-US" sz="1000" dirty="0"/>
          </a:p>
        </p:txBody>
      </p:sp>
      <p:sp>
        <p:nvSpPr>
          <p:cNvPr id="32" name="Shape 29"/>
          <p:cNvSpPr/>
          <p:nvPr/>
        </p:nvSpPr>
        <p:spPr>
          <a:xfrm>
            <a:off x="6492240" y="3575304"/>
            <a:ext cx="5166360" cy="786384"/>
          </a:xfrm>
          <a:prstGeom prst="roundRect">
            <a:avLst>
              <a:gd name="adj" fmla="val 6977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3" name="Text 30"/>
          <p:cNvSpPr/>
          <p:nvPr/>
        </p:nvSpPr>
        <p:spPr>
          <a:xfrm>
            <a:off x="6629400" y="3776472"/>
            <a:ext cx="384048" cy="384048"/>
          </a:xfrm>
          <a:prstGeom prst="ellipse">
            <a:avLst/>
          </a:prstGeom>
          <a:solidFill>
            <a:srgbClr val="10263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300" dirty="0"/>
          </a:p>
        </p:txBody>
      </p:sp>
      <p:sp>
        <p:nvSpPr>
          <p:cNvPr id="34" name="Text 31"/>
          <p:cNvSpPr/>
          <p:nvPr/>
        </p:nvSpPr>
        <p:spPr>
          <a:xfrm>
            <a:off x="7114032" y="3648456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자동 운전</a:t>
            </a:r>
            <a:endParaRPr lang="en-US" sz="1250" dirty="0"/>
          </a:p>
        </p:txBody>
      </p:sp>
      <p:sp>
        <p:nvSpPr>
          <p:cNvPr id="35" name="Text 32"/>
          <p:cNvSpPr/>
          <p:nvPr/>
        </p:nvSpPr>
        <p:spPr>
          <a:xfrm>
            <a:off x="7114032" y="3904488"/>
            <a:ext cx="44348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아침에 자동으로 켜져 발전하고 해가 지면 꺼집니다.</a:t>
            </a:r>
            <a:endParaRPr lang="en-US" sz="1000" dirty="0"/>
          </a:p>
        </p:txBody>
      </p:sp>
      <p:sp>
        <p:nvSpPr>
          <p:cNvPr id="36" name="Shape 33"/>
          <p:cNvSpPr/>
          <p:nvPr/>
        </p:nvSpPr>
        <p:spPr>
          <a:xfrm>
            <a:off x="6492240" y="4471416"/>
            <a:ext cx="5166360" cy="786384"/>
          </a:xfrm>
          <a:prstGeom prst="roundRect">
            <a:avLst>
              <a:gd name="adj" fmla="val 6977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7" name="Text 34"/>
          <p:cNvSpPr/>
          <p:nvPr/>
        </p:nvSpPr>
        <p:spPr>
          <a:xfrm>
            <a:off x="6629400" y="4672584"/>
            <a:ext cx="384048" cy="384048"/>
          </a:xfrm>
          <a:prstGeom prst="ellipse">
            <a:avLst/>
          </a:prstGeom>
          <a:solidFill>
            <a:srgbClr val="10263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4</a:t>
            </a:r>
            <a:endParaRPr lang="en-US" sz="1300" dirty="0"/>
          </a:p>
        </p:txBody>
      </p:sp>
      <p:sp>
        <p:nvSpPr>
          <p:cNvPr id="38" name="Text 35"/>
          <p:cNvSpPr/>
          <p:nvPr/>
        </p:nvSpPr>
        <p:spPr>
          <a:xfrm>
            <a:off x="7114032" y="4544568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즉시 사용</a:t>
            </a:r>
            <a:endParaRPr lang="en-US" sz="1250" dirty="0"/>
          </a:p>
        </p:txBody>
      </p:sp>
      <p:sp>
        <p:nvSpPr>
          <p:cNvPr id="39" name="Text 36"/>
          <p:cNvSpPr/>
          <p:nvPr/>
        </p:nvSpPr>
        <p:spPr>
          <a:xfrm>
            <a:off x="7114032" y="4800600"/>
            <a:ext cx="44348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발전된 전기는 충전되지 않고 생산 즉시 집안에서 사용됩니다.</a:t>
            </a:r>
            <a:endParaRPr lang="en-US" sz="1000" dirty="0"/>
          </a:p>
        </p:txBody>
      </p:sp>
      <p:sp>
        <p:nvSpPr>
          <p:cNvPr id="40" name="Shape 37"/>
          <p:cNvSpPr/>
          <p:nvPr/>
        </p:nvSpPr>
        <p:spPr>
          <a:xfrm>
            <a:off x="6492240" y="5367528"/>
            <a:ext cx="5166360" cy="786384"/>
          </a:xfrm>
          <a:prstGeom prst="roundRect">
            <a:avLst>
              <a:gd name="adj" fmla="val 6977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1" name="Text 38"/>
          <p:cNvSpPr/>
          <p:nvPr/>
        </p:nvSpPr>
        <p:spPr>
          <a:xfrm>
            <a:off x="6629400" y="5568696"/>
            <a:ext cx="384048" cy="384048"/>
          </a:xfrm>
          <a:prstGeom prst="ellipse">
            <a:avLst/>
          </a:prstGeom>
          <a:solidFill>
            <a:srgbClr val="10263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5</a:t>
            </a:r>
            <a:endParaRPr lang="en-US" sz="1300" dirty="0"/>
          </a:p>
        </p:txBody>
      </p:sp>
      <p:sp>
        <p:nvSpPr>
          <p:cNvPr id="42" name="Text 39"/>
          <p:cNvSpPr/>
          <p:nvPr/>
        </p:nvSpPr>
        <p:spPr>
          <a:xfrm>
            <a:off x="7114032" y="5440680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관리</a:t>
            </a:r>
            <a:endParaRPr lang="en-US" sz="1250" dirty="0"/>
          </a:p>
        </p:txBody>
      </p:sp>
      <p:sp>
        <p:nvSpPr>
          <p:cNvPr id="43" name="Text 40"/>
          <p:cNvSpPr/>
          <p:nvPr/>
        </p:nvSpPr>
        <p:spPr>
          <a:xfrm>
            <a:off x="7114032" y="5696712"/>
            <a:ext cx="44348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모듈이 오염되면 발전량이 감소하므로 유리 청소 도구로 주기적 관리가 필요합니다.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77240" cy="502920"/>
          </a:xfrm>
          <a:prstGeom prst="roundRect">
            <a:avLst>
              <a:gd name="adj" fmla="val 14545"/>
            </a:avLst>
          </a:prstGeom>
          <a:solidFill>
            <a:srgbClr val="F2A00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02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417320" y="27432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제품 사양 및 보조금 지원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444752" y="850392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보조금 80% 지원, 자부담금 기준으로 안내하며 세대당 설치 수량 제한을 확인합니다.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7B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솔라테라스㈜  |  미니태양광 설치기사 교육자료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35661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Shape 5"/>
          <p:cNvSpPr/>
          <p:nvPr/>
        </p:nvSpPr>
        <p:spPr>
          <a:xfrm>
            <a:off x="502920" y="1371600"/>
            <a:ext cx="3566160" cy="868680"/>
          </a:xfrm>
          <a:prstGeom prst="roundRect">
            <a:avLst>
              <a:gd name="adj" fmla="val 6316"/>
            </a:avLst>
          </a:prstGeom>
          <a:solidFill>
            <a:srgbClr val="10263B"/>
          </a:solidFill>
          <a:ln w="12700">
            <a:solidFill>
              <a:srgbClr val="10263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731520" y="146304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현대 500W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731520" y="182880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자부담금 200,000원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2423160"/>
            <a:ext cx="306324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모듈 크기  1.95m × 1.13m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보조금 지원율  80%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전체 중량  약 20kg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297680" y="1371600"/>
            <a:ext cx="35661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Shape 10"/>
          <p:cNvSpPr/>
          <p:nvPr/>
        </p:nvSpPr>
        <p:spPr>
          <a:xfrm>
            <a:off x="4297680" y="1371600"/>
            <a:ext cx="3566160" cy="868680"/>
          </a:xfrm>
          <a:prstGeom prst="roundRect">
            <a:avLst>
              <a:gd name="adj" fmla="val 6316"/>
            </a:avLst>
          </a:prstGeom>
          <a:solidFill>
            <a:srgbClr val="10263B"/>
          </a:solidFill>
          <a:ln w="12700">
            <a:solidFill>
              <a:srgbClr val="10263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Text 11"/>
          <p:cNvSpPr/>
          <p:nvPr/>
        </p:nvSpPr>
        <p:spPr>
          <a:xfrm>
            <a:off x="4526280" y="146304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한화 405W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4526280" y="182880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자부담금 162,000원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0" y="2423160"/>
            <a:ext cx="306324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모듈 크기  1.75m × 1.13m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보조금 지원율  80%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전체 중량  약 20kg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8092440" y="1371600"/>
            <a:ext cx="3566160" cy="2514600"/>
          </a:xfrm>
          <a:prstGeom prst="roundRect">
            <a:avLst>
              <a:gd name="adj" fmla="val 2182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5"/>
          <p:cNvSpPr/>
          <p:nvPr/>
        </p:nvSpPr>
        <p:spPr>
          <a:xfrm>
            <a:off x="8321040" y="1481328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마이크로 인버터</a:t>
            </a:r>
            <a:endParaRPr lang="en-US" sz="1500" dirty="0"/>
          </a:p>
        </p:txBody>
      </p:sp>
      <p:pic>
        <p:nvPicPr>
          <p:cNvPr id="18" name="Image 0" descr="/home/claude/assets/inverter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549640" y="1874520"/>
            <a:ext cx="2651760" cy="1325880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8321040" y="3310128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보증 5년 · 모듈 수명 20년 이상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502920" y="41148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 자격 및 설치 조건</a:t>
            </a:r>
            <a:endParaRPr lang="en-US" sz="1700" dirty="0"/>
          </a:p>
        </p:txBody>
      </p:sp>
      <p:sp>
        <p:nvSpPr>
          <p:cNvPr id="21" name="Shape 18"/>
          <p:cNvSpPr/>
          <p:nvPr/>
        </p:nvSpPr>
        <p:spPr>
          <a:xfrm>
            <a:off x="548640" y="4754880"/>
            <a:ext cx="128016" cy="128016"/>
          </a:xfrm>
          <a:prstGeom prst="ellipse">
            <a:avLst/>
          </a:prstGeom>
          <a:solidFill>
            <a:srgbClr val="F2A007"/>
          </a:solidFill>
          <a:ln w="12700">
            <a:solidFill>
              <a:srgbClr val="F2A007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Text 19"/>
          <p:cNvSpPr/>
          <p:nvPr/>
        </p:nvSpPr>
        <p:spPr>
          <a:xfrm>
            <a:off x="795528" y="4617720"/>
            <a:ext cx="5349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집주인 명의로 신청 가능 (세입자는 집주인 서면 동의 필요)</a:t>
            </a:r>
            <a:endParaRPr lang="en-US" sz="1150" dirty="0"/>
          </a:p>
        </p:txBody>
      </p:sp>
      <p:sp>
        <p:nvSpPr>
          <p:cNvPr id="23" name="Shape 20"/>
          <p:cNvSpPr/>
          <p:nvPr/>
        </p:nvSpPr>
        <p:spPr>
          <a:xfrm>
            <a:off x="6355080" y="4754880"/>
            <a:ext cx="128016" cy="128016"/>
          </a:xfrm>
          <a:prstGeom prst="ellipse">
            <a:avLst/>
          </a:prstGeom>
          <a:solidFill>
            <a:srgbClr val="F2A007"/>
          </a:solidFill>
          <a:ln w="12700">
            <a:solidFill>
              <a:srgbClr val="F2A007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4" name="Text 21"/>
          <p:cNvSpPr/>
          <p:nvPr/>
        </p:nvSpPr>
        <p:spPr>
          <a:xfrm>
            <a:off x="6601968" y="4617720"/>
            <a:ext cx="5349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베란다형 1가구 1개, 옥상형 최대 3개까지 보조금 지원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48640" y="5321808"/>
            <a:ext cx="128016" cy="128016"/>
          </a:xfrm>
          <a:prstGeom prst="ellipse">
            <a:avLst/>
          </a:prstGeom>
          <a:solidFill>
            <a:srgbClr val="F2A007"/>
          </a:solidFill>
          <a:ln w="12700">
            <a:solidFill>
              <a:srgbClr val="F2A007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6" name="Text 23"/>
          <p:cNvSpPr/>
          <p:nvPr/>
        </p:nvSpPr>
        <p:spPr>
          <a:xfrm>
            <a:off x="795528" y="5184648"/>
            <a:ext cx="5349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옥상 설치가 어려우면 해가 잘 드는 벽면·징크 지붕에도 설치 가능</a:t>
            </a:r>
            <a:endParaRPr lang="en-US" sz="1150" dirty="0"/>
          </a:p>
        </p:txBody>
      </p:sp>
      <p:sp>
        <p:nvSpPr>
          <p:cNvPr id="27" name="Shape 24"/>
          <p:cNvSpPr/>
          <p:nvPr/>
        </p:nvSpPr>
        <p:spPr>
          <a:xfrm>
            <a:off x="6355080" y="5321808"/>
            <a:ext cx="128016" cy="128016"/>
          </a:xfrm>
          <a:prstGeom prst="ellipse">
            <a:avLst/>
          </a:prstGeom>
          <a:solidFill>
            <a:srgbClr val="F2A007"/>
          </a:solidFill>
          <a:ln w="12700">
            <a:solidFill>
              <a:srgbClr val="F2A007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8" name="Text 25"/>
          <p:cNvSpPr/>
          <p:nvPr/>
        </p:nvSpPr>
        <p:spPr>
          <a:xfrm>
            <a:off x="6601968" y="5184648"/>
            <a:ext cx="5349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음영이 심한 곳은 설치 불가, 기존 3kW 태양광 설치 세대도 추가 설치 가능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548640" y="5888736"/>
            <a:ext cx="128016" cy="128016"/>
          </a:xfrm>
          <a:prstGeom prst="ellipse">
            <a:avLst/>
          </a:prstGeom>
          <a:solidFill>
            <a:srgbClr val="F2A007"/>
          </a:solidFill>
          <a:ln w="12700">
            <a:solidFill>
              <a:srgbClr val="F2A007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0" name="Text 27"/>
          <p:cNvSpPr/>
          <p:nvPr/>
        </p:nvSpPr>
        <p:spPr>
          <a:xfrm>
            <a:off x="795528" y="5751576"/>
            <a:ext cx="5349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전년도 보조금 수령 세대는 그 금액만큼 차감 후 설치 가능</a:t>
            </a:r>
            <a:endParaRPr lang="en-US" sz="1150" dirty="0"/>
          </a:p>
        </p:txBody>
      </p:sp>
      <p:sp>
        <p:nvSpPr>
          <p:cNvPr id="31" name="Shape 28"/>
          <p:cNvSpPr/>
          <p:nvPr/>
        </p:nvSpPr>
        <p:spPr>
          <a:xfrm>
            <a:off x="6355080" y="5888736"/>
            <a:ext cx="128016" cy="128016"/>
          </a:xfrm>
          <a:prstGeom prst="ellipse">
            <a:avLst/>
          </a:prstGeom>
          <a:solidFill>
            <a:srgbClr val="F2A007"/>
          </a:solidFill>
          <a:ln w="12700">
            <a:solidFill>
              <a:srgbClr val="F2A007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2" name="Text 29"/>
          <p:cNvSpPr/>
          <p:nvPr/>
        </p:nvSpPr>
        <p:spPr>
          <a:xfrm>
            <a:off x="6601968" y="5751576"/>
            <a:ext cx="5349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 전 관리사무소에 외부 부착물 설치 가능 여부 확인 필요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77240" cy="502920"/>
          </a:xfrm>
          <a:prstGeom prst="roundRect">
            <a:avLst>
              <a:gd name="adj" fmla="val 14545"/>
            </a:avLst>
          </a:prstGeom>
          <a:solidFill>
            <a:srgbClr val="F2A00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03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417320" y="27432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내풍압 시험 성적서 (KCL)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444752" y="850392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발코니 난간대 거치형 구조물이 풍속 50m/s 5개 방향 가압 시험을 모두 통과했습니다.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7B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솔라테라스㈜  |  미니태양광 설치기사 교육자료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25880"/>
            <a:ext cx="5806440" cy="2880360"/>
          </a:xfrm>
          <a:prstGeom prst="roundRect">
            <a:avLst>
              <a:gd name="adj" fmla="val 1905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731520" y="1463040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E5C8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시험기관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2194560" y="1463040"/>
            <a:ext cx="3977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한국건설생활환경시험연구원 (KCL)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31520" y="1847088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E5C8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성적서번호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2194560" y="1847088"/>
            <a:ext cx="3977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CT26-069258K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731520" y="2231136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E5C8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의뢰자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194560" y="2231136"/>
            <a:ext cx="3977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솔라테라스 주식회사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731520" y="2615184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E5C8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시험기간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2194560" y="2615184"/>
            <a:ext cx="3977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2026. 08. 03  ~  2026. 08. 11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731520" y="2999232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E5C8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 료 명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2194560" y="2999232"/>
            <a:ext cx="3977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발코니(베란다) 난간대 거치형 태양광구조물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31520" y="3383280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E5C8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시험방법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2194560" y="3383280"/>
            <a:ext cx="3977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풍력기를 이용한 내풍압성 시험 (의뢰자 제시방법)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731520" y="3767328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E5C8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시험장소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194560" y="3767328"/>
            <a:ext cx="3977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충청남도 서산시 대산읍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02920" y="4343400"/>
            <a:ext cx="5806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시험 결과 — 풍속 50 m/s, 각 방향 1분 가압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502920" y="4709160"/>
            <a:ext cx="5806440" cy="283464"/>
          </a:xfrm>
          <a:prstGeom prst="roundRect">
            <a:avLst>
              <a:gd name="adj" fmla="val 19355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3" name="Text 21"/>
          <p:cNvSpPr/>
          <p:nvPr/>
        </p:nvSpPr>
        <p:spPr>
          <a:xfrm>
            <a:off x="731520" y="4709160"/>
            <a:ext cx="201168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시료 정면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2834640" y="4709160"/>
            <a:ext cx="146304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7A4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이상 없음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114800" y="4709160"/>
            <a:ext cx="20574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모듈 · 거치대 · 연결부위 전부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502920" y="5029200"/>
            <a:ext cx="5806440" cy="283464"/>
          </a:xfrm>
          <a:prstGeom prst="roundRect">
            <a:avLst>
              <a:gd name="adj" fmla="val 19355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7" name="Text 25"/>
          <p:cNvSpPr/>
          <p:nvPr/>
        </p:nvSpPr>
        <p:spPr>
          <a:xfrm>
            <a:off x="731520" y="5029200"/>
            <a:ext cx="201168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시료 측면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2834640" y="5029200"/>
            <a:ext cx="146304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7A4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이상 없음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114800" y="5029200"/>
            <a:ext cx="20574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모듈 · 거치대 · 연결부위 전부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502920" y="5349240"/>
            <a:ext cx="5806440" cy="283464"/>
          </a:xfrm>
          <a:prstGeom prst="roundRect">
            <a:avLst>
              <a:gd name="adj" fmla="val 19355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1" name="Text 29"/>
          <p:cNvSpPr/>
          <p:nvPr/>
        </p:nvSpPr>
        <p:spPr>
          <a:xfrm>
            <a:off x="731520" y="5349240"/>
            <a:ext cx="201168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시료 후면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2834640" y="5349240"/>
            <a:ext cx="146304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7A4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이상 없음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4114800" y="5349240"/>
            <a:ext cx="20574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모듈 · 거치대 · 연결부위 전부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502920" y="5669280"/>
            <a:ext cx="5806440" cy="283464"/>
          </a:xfrm>
          <a:prstGeom prst="roundRect">
            <a:avLst>
              <a:gd name="adj" fmla="val 19355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5" name="Text 33"/>
          <p:cNvSpPr/>
          <p:nvPr/>
        </p:nvSpPr>
        <p:spPr>
          <a:xfrm>
            <a:off x="731520" y="5669280"/>
            <a:ext cx="201168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시료 정면 45°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2834640" y="5669280"/>
            <a:ext cx="146304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7A4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이상 없음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114800" y="5669280"/>
            <a:ext cx="20574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모듈 · 거치대 · 연결부위 전부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502920" y="5989320"/>
            <a:ext cx="5806440" cy="283464"/>
          </a:xfrm>
          <a:prstGeom prst="roundRect">
            <a:avLst>
              <a:gd name="adj" fmla="val 19355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9" name="Text 37"/>
          <p:cNvSpPr/>
          <p:nvPr/>
        </p:nvSpPr>
        <p:spPr>
          <a:xfrm>
            <a:off x="731520" y="5989320"/>
            <a:ext cx="201168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시료 후면 45°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2834640" y="5989320"/>
            <a:ext cx="146304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7A4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이상 없음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4114800" y="5989320"/>
            <a:ext cx="20574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모듈 · 거치대 · 연결부위 전부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6583680" y="1325880"/>
            <a:ext cx="5074920" cy="1371600"/>
          </a:xfrm>
          <a:prstGeom prst="roundRect">
            <a:avLst>
              <a:gd name="adj" fmla="val 4000"/>
            </a:avLst>
          </a:prstGeom>
          <a:solidFill>
            <a:srgbClr val="10263B"/>
          </a:solidFill>
          <a:ln w="12700">
            <a:solidFill>
              <a:srgbClr val="10263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3" name="Text 41"/>
          <p:cNvSpPr/>
          <p:nvPr/>
        </p:nvSpPr>
        <p:spPr>
          <a:xfrm>
            <a:off x="6812280" y="1463040"/>
            <a:ext cx="2377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50 m/s</a:t>
            </a:r>
            <a:endParaRPr lang="en-US" sz="3600" dirty="0"/>
          </a:p>
        </p:txBody>
      </p:sp>
      <p:sp>
        <p:nvSpPr>
          <p:cNvPr id="44" name="Text 42"/>
          <p:cNvSpPr/>
          <p:nvPr/>
        </p:nvSpPr>
        <p:spPr>
          <a:xfrm>
            <a:off x="9144000" y="1463040"/>
            <a:ext cx="2331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00" dirty="0">
                <a:solidFill>
                  <a:srgbClr val="D6E1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5개 방향 · 각 1분 가압</a:t>
            </a:r>
            <a:endParaRPr lang="en-US" sz="12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200" dirty="0">
                <a:solidFill>
                  <a:srgbClr val="D6E1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 항목 이상 없음</a:t>
            </a:r>
            <a:endParaRPr lang="en-US" sz="1200" dirty="0"/>
          </a:p>
        </p:txBody>
      </p:sp>
      <p:sp>
        <p:nvSpPr>
          <p:cNvPr id="45" name="Text 43"/>
          <p:cNvSpPr/>
          <p:nvPr/>
        </p:nvSpPr>
        <p:spPr>
          <a:xfrm>
            <a:off x="6812280" y="2212848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FB3C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정적 풍압 환산 (Ensewiler)  P = 0.613 × V²  →  50 m/s 기준 약 1,533 Pa (≈ 156 kgf/㎡)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6583680" y="2788920"/>
            <a:ext cx="5074920" cy="2926080"/>
          </a:xfrm>
          <a:prstGeom prst="roundRect">
            <a:avLst>
              <a:gd name="adj" fmla="val 1875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47" name="Image 0" descr="/home/claude/assets/kcl_tabl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8332" y="2862072"/>
            <a:ext cx="3785616" cy="2770632"/>
          </a:xfrm>
          <a:prstGeom prst="rect">
            <a:avLst/>
          </a:prstGeom>
        </p:spPr>
      </p:pic>
      <p:sp>
        <p:nvSpPr>
          <p:cNvPr id="48" name="Shape 45"/>
          <p:cNvSpPr/>
          <p:nvPr/>
        </p:nvSpPr>
        <p:spPr>
          <a:xfrm>
            <a:off x="6583680" y="5870448"/>
            <a:ext cx="5074920" cy="566928"/>
          </a:xfrm>
          <a:prstGeom prst="roundRect">
            <a:avLst>
              <a:gd name="adj" fmla="val 9677"/>
            </a:avLst>
          </a:prstGeom>
          <a:solidFill>
            <a:srgbClr val="FBEAE7"/>
          </a:solidFill>
          <a:ln w="12700">
            <a:solidFill>
              <a:srgbClr val="F0C6B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9" name="Text 46"/>
          <p:cNvSpPr/>
          <p:nvPr/>
        </p:nvSpPr>
        <p:spPr>
          <a:xfrm>
            <a:off x="6812280" y="5870448"/>
            <a:ext cx="1417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0392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사용 범위 주의</a:t>
            </a:r>
            <a:endParaRPr lang="en-US" sz="1050" dirty="0"/>
          </a:p>
        </p:txBody>
      </p:sp>
      <p:sp>
        <p:nvSpPr>
          <p:cNvPr id="50" name="Text 47"/>
          <p:cNvSpPr/>
          <p:nvPr/>
        </p:nvSpPr>
        <p:spPr>
          <a:xfrm>
            <a:off x="8229600" y="5870448"/>
            <a:ext cx="3291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9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성적서 용도는 「품질관리」 — 홍보·선전·광고 및 소송용 사용 금지, 부분 발췌 사용 불가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77240" cy="502920"/>
          </a:xfrm>
          <a:prstGeom prst="roundRect">
            <a:avLst>
              <a:gd name="adj" fmla="val 14545"/>
            </a:avLst>
          </a:prstGeom>
          <a:solidFill>
            <a:srgbClr val="F2A00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04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417320" y="27432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내풍압 시험 영상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444752" y="850392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풍력기로 50m/s 풍압을 가하는 실제 시험 장면입니다. 신규 기사 교육 시 반드시 시청합니다.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7B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솔라테라스㈜  |  미니태양광 설치기사 교육자료</a:t>
            </a:r>
            <a:endParaRPr lang="en-US" sz="900" dirty="0"/>
          </a:p>
        </p:txBody>
      </p:sp>
      <p:pic>
        <p:nvPicPr>
          <p:cNvPr id="6" name="Media 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2920" y="1371600"/>
            <a:ext cx="7178040" cy="404164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5532120"/>
            <a:ext cx="7178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출처 : 한국건설생활환경시험연구원(KCL) 내풍압성 시험  ·  성적서 CT26-069258K  ·  사내 교육 및 품질관리 용도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955280" y="1325880"/>
            <a:ext cx="3703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영상 관찰 포인트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7955280" y="1737360"/>
            <a:ext cx="3703320" cy="1005840"/>
          </a:xfrm>
          <a:prstGeom prst="roundRect">
            <a:avLst>
              <a:gd name="adj" fmla="val 5455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Text 7"/>
          <p:cNvSpPr/>
          <p:nvPr/>
        </p:nvSpPr>
        <p:spPr>
          <a:xfrm>
            <a:off x="8138160" y="1874520"/>
            <a:ext cx="384048" cy="384048"/>
          </a:xfrm>
          <a:prstGeom prst="ellipse">
            <a:avLst/>
          </a:prstGeom>
          <a:solidFill>
            <a:srgbClr val="10263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8641080" y="182880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풍력기 배치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183880" y="2148840"/>
            <a:ext cx="3291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실제 난간대에 걸이식으로 거치한 상태 그대로, 지정 방향에 풍력기를 배치합니다.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7955280" y="2834640"/>
            <a:ext cx="3703320" cy="1005840"/>
          </a:xfrm>
          <a:prstGeom prst="roundRect">
            <a:avLst>
              <a:gd name="adj" fmla="val 5455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Text 11"/>
          <p:cNvSpPr/>
          <p:nvPr/>
        </p:nvSpPr>
        <p:spPr>
          <a:xfrm>
            <a:off x="8138160" y="2971800"/>
            <a:ext cx="384048" cy="384048"/>
          </a:xfrm>
          <a:prstGeom prst="ellipse">
            <a:avLst/>
          </a:prstGeom>
          <a:solidFill>
            <a:srgbClr val="10263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8641080" y="292608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가압 조건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183880" y="3246120"/>
            <a:ext cx="3291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풍속 50 m/s를 1분간 유지하며, 정면 · 측면 · 후면 · 정면 45° · 후면 45° 5개 방향을 반복합니다.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7955280" y="3931920"/>
            <a:ext cx="3703320" cy="1005840"/>
          </a:xfrm>
          <a:prstGeom prst="roundRect">
            <a:avLst>
              <a:gd name="adj" fmla="val 5455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Text 15"/>
          <p:cNvSpPr/>
          <p:nvPr/>
        </p:nvSpPr>
        <p:spPr>
          <a:xfrm>
            <a:off x="8138160" y="4069080"/>
            <a:ext cx="384048" cy="384048"/>
          </a:xfrm>
          <a:prstGeom prst="ellipse">
            <a:avLst/>
          </a:prstGeom>
          <a:solidFill>
            <a:srgbClr val="10263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8641080" y="402336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육안 검수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8183880" y="4343400"/>
            <a:ext cx="3291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가압 직후 처짐 · 휘어짐 등 이상 유무를 육안으로 판정합니다.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7955280" y="5074920"/>
            <a:ext cx="3703320" cy="1234440"/>
          </a:xfrm>
          <a:prstGeom prst="roundRect">
            <a:avLst>
              <a:gd name="adj" fmla="val 4444"/>
            </a:avLst>
          </a:prstGeom>
          <a:solidFill>
            <a:srgbClr val="10263B"/>
          </a:solidFill>
          <a:ln w="12700">
            <a:solidFill>
              <a:srgbClr val="10263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Text 19"/>
          <p:cNvSpPr/>
          <p:nvPr/>
        </p:nvSpPr>
        <p:spPr>
          <a:xfrm>
            <a:off x="8183880" y="5193792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2A007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기억할 것</a:t>
            </a:r>
            <a:endParaRPr lang="en-US" sz="1150" dirty="0"/>
          </a:p>
        </p:txBody>
      </p:sp>
      <p:sp>
        <p:nvSpPr>
          <p:cNvPr id="23" name="Text 20"/>
          <p:cNvSpPr/>
          <p:nvPr/>
        </p:nvSpPr>
        <p:spPr>
          <a:xfrm>
            <a:off x="8183880" y="5486400"/>
            <a:ext cx="32918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00" dirty="0">
                <a:solidFill>
                  <a:srgbClr val="D6E1E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시험을 통과한 것은 「자재 + 결속 방식 + 거치 각도」의 조합입니다. 현장에서 하나라도 달라지면 이 성능은 보장되지 않습니다.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77240" cy="502920"/>
          </a:xfrm>
          <a:prstGeom prst="roundRect">
            <a:avLst>
              <a:gd name="adj" fmla="val 14545"/>
            </a:avLst>
          </a:prstGeom>
          <a:solidFill>
            <a:srgbClr val="F2A00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05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417320" y="27432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내풍압 시험 사진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444752" y="850392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실제 난간대에 시공한 상태 그대로 5개 방향에서 가압하고, 매회 육안 검수를 시행했습니다.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7B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솔라테라스㈜  |  미니태양광 설치기사 교육자료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3593592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7" name="Image 0" descr="/home/claude/assets/kcl_setup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03834" y="1371600"/>
            <a:ext cx="1965960" cy="15087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624328" y="1664208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시료 설치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2624328" y="1993392"/>
            <a:ext cx="13898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9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실제 난간대에 걸이식 거치 후 고정</a:t>
            </a:r>
            <a:endParaRPr lang="en-US" sz="900" dirty="0"/>
          </a:p>
        </p:txBody>
      </p:sp>
      <p:sp>
        <p:nvSpPr>
          <p:cNvPr id="10" name="Shape 7"/>
          <p:cNvSpPr/>
          <p:nvPr/>
        </p:nvSpPr>
        <p:spPr>
          <a:xfrm>
            <a:off x="4279392" y="1371600"/>
            <a:ext cx="3593592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1" name="Image 1" descr="/home/claude/assets/kcl_done_front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280306" y="1371600"/>
            <a:ext cx="1965960" cy="150876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400800" y="1664208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설치 완료 (정면)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6400800" y="1993392"/>
            <a:ext cx="13898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9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모듈 1,960 × 1,134mm, 설치각도 65°</a:t>
            </a:r>
            <a:endParaRPr lang="en-US" sz="900" dirty="0"/>
          </a:p>
        </p:txBody>
      </p:sp>
      <p:sp>
        <p:nvSpPr>
          <p:cNvPr id="14" name="Shape 10"/>
          <p:cNvSpPr/>
          <p:nvPr/>
        </p:nvSpPr>
        <p:spPr>
          <a:xfrm>
            <a:off x="8055864" y="1371600"/>
            <a:ext cx="3593592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5" name="Image 2" descr="/home/claude/assets/kcl_bracket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056778" y="1371600"/>
            <a:ext cx="1965960" cy="150876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0177272" y="1664208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결속부 확인</a:t>
            </a:r>
            <a:endParaRPr lang="en-US" sz="1150" dirty="0"/>
          </a:p>
        </p:txBody>
      </p:sp>
      <p:sp>
        <p:nvSpPr>
          <p:cNvPr id="17" name="Text 12"/>
          <p:cNvSpPr/>
          <p:nvPr/>
        </p:nvSpPr>
        <p:spPr>
          <a:xfrm>
            <a:off x="10177272" y="1993392"/>
            <a:ext cx="13898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9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브라켓 · 볼트 체결 상태 검수</a:t>
            </a:r>
            <a:endParaRPr lang="en-US" sz="900" dirty="0"/>
          </a:p>
        </p:txBody>
      </p:sp>
      <p:sp>
        <p:nvSpPr>
          <p:cNvPr id="18" name="Shape 13"/>
          <p:cNvSpPr/>
          <p:nvPr/>
        </p:nvSpPr>
        <p:spPr>
          <a:xfrm>
            <a:off x="502920" y="2999232"/>
            <a:ext cx="3593592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9" name="Image 3" descr="/home/claude/assets/kcl_front.jp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03834" y="2999232"/>
            <a:ext cx="1965960" cy="150876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2624328" y="329184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정면 가압</a:t>
            </a:r>
            <a:endParaRPr lang="en-US" sz="1150" dirty="0"/>
          </a:p>
        </p:txBody>
      </p:sp>
      <p:sp>
        <p:nvSpPr>
          <p:cNvPr id="21" name="Text 15"/>
          <p:cNvSpPr/>
          <p:nvPr/>
        </p:nvSpPr>
        <p:spPr>
          <a:xfrm>
            <a:off x="2624328" y="3621024"/>
            <a:ext cx="13898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9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풍속 50 m/s, 1분</a:t>
            </a:r>
            <a:endParaRPr lang="en-US" sz="900" dirty="0"/>
          </a:p>
        </p:txBody>
      </p:sp>
      <p:sp>
        <p:nvSpPr>
          <p:cNvPr id="22" name="Shape 16"/>
          <p:cNvSpPr/>
          <p:nvPr/>
        </p:nvSpPr>
        <p:spPr>
          <a:xfrm>
            <a:off x="4279392" y="2999232"/>
            <a:ext cx="3593592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3" name="Image 4" descr="/home/claude/assets/kcl_side.jp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280306" y="2999232"/>
            <a:ext cx="1965960" cy="150876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6400800" y="329184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측면 가압</a:t>
            </a:r>
            <a:endParaRPr lang="en-US" sz="1150" dirty="0"/>
          </a:p>
        </p:txBody>
      </p:sp>
      <p:sp>
        <p:nvSpPr>
          <p:cNvPr id="25" name="Text 18"/>
          <p:cNvSpPr/>
          <p:nvPr/>
        </p:nvSpPr>
        <p:spPr>
          <a:xfrm>
            <a:off x="6400800" y="3621024"/>
            <a:ext cx="13898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9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풍속 50 m/s, 1분</a:t>
            </a:r>
            <a:endParaRPr lang="en-US" sz="900" dirty="0"/>
          </a:p>
        </p:txBody>
      </p:sp>
      <p:sp>
        <p:nvSpPr>
          <p:cNvPr id="26" name="Shape 19"/>
          <p:cNvSpPr/>
          <p:nvPr/>
        </p:nvSpPr>
        <p:spPr>
          <a:xfrm>
            <a:off x="8055864" y="2999232"/>
            <a:ext cx="3593592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7" name="Image 5" descr="/home/claude/assets/kcl_back.jp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056778" y="2999232"/>
            <a:ext cx="1965960" cy="1508760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10177272" y="329184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후면 가압</a:t>
            </a:r>
            <a:endParaRPr lang="en-US" sz="1150" dirty="0"/>
          </a:p>
        </p:txBody>
      </p:sp>
      <p:sp>
        <p:nvSpPr>
          <p:cNvPr id="29" name="Text 21"/>
          <p:cNvSpPr/>
          <p:nvPr/>
        </p:nvSpPr>
        <p:spPr>
          <a:xfrm>
            <a:off x="10177272" y="3621024"/>
            <a:ext cx="13898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9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풍속 50 m/s, 1분</a:t>
            </a:r>
            <a:endParaRPr lang="en-US" sz="900" dirty="0"/>
          </a:p>
        </p:txBody>
      </p:sp>
      <p:sp>
        <p:nvSpPr>
          <p:cNvPr id="30" name="Shape 22"/>
          <p:cNvSpPr/>
          <p:nvPr/>
        </p:nvSpPr>
        <p:spPr>
          <a:xfrm>
            <a:off x="502920" y="4626864"/>
            <a:ext cx="3593592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31" name="Image 6" descr="/home/claude/assets/kcl_f45.jp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03834" y="4626864"/>
            <a:ext cx="1965960" cy="1508760"/>
          </a:xfrm>
          <a:prstGeom prst="rect">
            <a:avLst/>
          </a:prstGeom>
        </p:spPr>
      </p:pic>
      <p:sp>
        <p:nvSpPr>
          <p:cNvPr id="32" name="Text 23"/>
          <p:cNvSpPr/>
          <p:nvPr/>
        </p:nvSpPr>
        <p:spPr>
          <a:xfrm>
            <a:off x="2624328" y="4919472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정면 45° 가압</a:t>
            </a:r>
            <a:endParaRPr lang="en-US" sz="1150" dirty="0"/>
          </a:p>
        </p:txBody>
      </p:sp>
      <p:sp>
        <p:nvSpPr>
          <p:cNvPr id="33" name="Text 24"/>
          <p:cNvSpPr/>
          <p:nvPr/>
        </p:nvSpPr>
        <p:spPr>
          <a:xfrm>
            <a:off x="2624328" y="5248656"/>
            <a:ext cx="13898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9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풍속 50 m/s, 1분</a:t>
            </a:r>
            <a:endParaRPr lang="en-US" sz="900" dirty="0"/>
          </a:p>
        </p:txBody>
      </p:sp>
      <p:sp>
        <p:nvSpPr>
          <p:cNvPr id="34" name="Shape 25"/>
          <p:cNvSpPr/>
          <p:nvPr/>
        </p:nvSpPr>
        <p:spPr>
          <a:xfrm>
            <a:off x="4279392" y="4626864"/>
            <a:ext cx="3593592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35" name="Image 7" descr="/home/claude/assets/kcl_b45.jp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280306" y="4626864"/>
            <a:ext cx="1965960" cy="1508760"/>
          </a:xfrm>
          <a:prstGeom prst="rect">
            <a:avLst/>
          </a:prstGeom>
        </p:spPr>
      </p:pic>
      <p:sp>
        <p:nvSpPr>
          <p:cNvPr id="36" name="Text 26"/>
          <p:cNvSpPr/>
          <p:nvPr/>
        </p:nvSpPr>
        <p:spPr>
          <a:xfrm>
            <a:off x="6400800" y="4919472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후면 45° 가압</a:t>
            </a:r>
            <a:endParaRPr lang="en-US" sz="1150" dirty="0"/>
          </a:p>
        </p:txBody>
      </p:sp>
      <p:sp>
        <p:nvSpPr>
          <p:cNvPr id="37" name="Text 27"/>
          <p:cNvSpPr/>
          <p:nvPr/>
        </p:nvSpPr>
        <p:spPr>
          <a:xfrm>
            <a:off x="6400800" y="5248656"/>
            <a:ext cx="13898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9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풍속 50 m/s, 1분</a:t>
            </a:r>
            <a:endParaRPr lang="en-US" sz="900" dirty="0"/>
          </a:p>
        </p:txBody>
      </p:sp>
      <p:sp>
        <p:nvSpPr>
          <p:cNvPr id="38" name="Shape 28"/>
          <p:cNvSpPr/>
          <p:nvPr/>
        </p:nvSpPr>
        <p:spPr>
          <a:xfrm>
            <a:off x="8055864" y="4626864"/>
            <a:ext cx="3593592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39" name="Image 8" descr="/home/claude/assets/kcl_front_ok.jp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8056778" y="4626864"/>
            <a:ext cx="1965960" cy="1508760"/>
          </a:xfrm>
          <a:prstGeom prst="rect">
            <a:avLst/>
          </a:prstGeom>
        </p:spPr>
      </p:pic>
      <p:sp>
        <p:nvSpPr>
          <p:cNvPr id="40" name="Text 29"/>
          <p:cNvSpPr/>
          <p:nvPr/>
        </p:nvSpPr>
        <p:spPr>
          <a:xfrm>
            <a:off x="10177272" y="4919472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가압 후 검수</a:t>
            </a:r>
            <a:endParaRPr lang="en-US" sz="1150" dirty="0"/>
          </a:p>
        </p:txBody>
      </p:sp>
      <p:sp>
        <p:nvSpPr>
          <p:cNvPr id="41" name="Text 30"/>
          <p:cNvSpPr/>
          <p:nvPr/>
        </p:nvSpPr>
        <p:spPr>
          <a:xfrm>
            <a:off x="10177272" y="5248656"/>
            <a:ext cx="13898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9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처짐 · 휘어짐 등 이상 현상 없음</a:t>
            </a:r>
            <a:endParaRPr lang="en-US" sz="900" dirty="0"/>
          </a:p>
        </p:txBody>
      </p:sp>
      <p:sp>
        <p:nvSpPr>
          <p:cNvPr id="42" name="Shape 31"/>
          <p:cNvSpPr/>
          <p:nvPr/>
        </p:nvSpPr>
        <p:spPr>
          <a:xfrm>
            <a:off x="502920" y="6263640"/>
            <a:ext cx="11155680" cy="91"/>
          </a:xfrm>
          <a:prstGeom prst="roundRect">
            <a:avLst>
              <a:gd name="adj" fmla="val 60290110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3" name="Text 32"/>
          <p:cNvSpPr/>
          <p:nvPr/>
        </p:nvSpPr>
        <p:spPr>
          <a:xfrm>
            <a:off x="4114800" y="6327648"/>
            <a:ext cx="7543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7B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출처 : 한국건설생활환경시험연구원 시험성적서 CT26-069258K (첨부 3. 시험 사진)  ·  사내 교육 및 품질관리 용도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77240" cy="502920"/>
          </a:xfrm>
          <a:prstGeom prst="roundRect">
            <a:avLst>
              <a:gd name="adj" fmla="val 14545"/>
            </a:avLst>
          </a:prstGeom>
          <a:solidFill>
            <a:srgbClr val="F2A00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06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417320" y="27432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시험 시료 사양 · 거치대 구성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444752" y="850392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시험을 통과한 사양과 동일하게 시공해야 내풍압 성능이 확보됩니다.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38251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7B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솔라테라스㈜  |  미니태양광 설치기사 교육자료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7178040" cy="64008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731520" y="1371600"/>
            <a:ext cx="1874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E5C8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태양광 모듈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2697480" y="1408176"/>
            <a:ext cx="4846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1,960(W) × 1,134(H) × 30(D) mm, 1EA  ·  설치각도 65.0°  ·  인버터 미포함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502920" y="2084832"/>
            <a:ext cx="7178040" cy="640080"/>
          </a:xfrm>
          <a:prstGeom prst="roundRect">
            <a:avLst>
              <a:gd name="adj" fmla="val 8571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Text 8"/>
          <p:cNvSpPr/>
          <p:nvPr/>
        </p:nvSpPr>
        <p:spPr>
          <a:xfrm>
            <a:off x="731520" y="2084832"/>
            <a:ext cx="1874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E5C8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거치대 상부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697480" y="2121408"/>
            <a:ext cx="4846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ㄷ형 브라켓(STS)을 전용 볼트·너트(직경 8.0mm)로 좌·우 총 2 Set 걸이식 구성  [ㄷ-30(W)×85(D)×100(L)×2.0T]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02920" y="2798064"/>
            <a:ext cx="7178040" cy="64008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Text 11"/>
          <p:cNvSpPr/>
          <p:nvPr/>
        </p:nvSpPr>
        <p:spPr>
          <a:xfrm>
            <a:off x="731520" y="2798064"/>
            <a:ext cx="1874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E5C8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거치대 하부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2697480" y="2834640"/>
            <a:ext cx="4846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ㄷ형 브라켓(STS)에 ㄷ형강(STS) 연결  [ㄷ-35×35×24×2.0T] / [ㄷ형강-30×20×500×2.0T]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02920" y="3511296"/>
            <a:ext cx="7178040" cy="640080"/>
          </a:xfrm>
          <a:prstGeom prst="roundRect">
            <a:avLst>
              <a:gd name="adj" fmla="val 8571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4"/>
          <p:cNvSpPr/>
          <p:nvPr/>
        </p:nvSpPr>
        <p:spPr>
          <a:xfrm>
            <a:off x="731520" y="3511296"/>
            <a:ext cx="1874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E5C8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모듈-거치대 연결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2697480" y="3547872"/>
            <a:ext cx="4846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□형 와샤(30×15×2.0T, STS)와 전용 볼트·너트(직경 8.0mm)로 연결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502920" y="4224528"/>
            <a:ext cx="7178040" cy="64008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7"/>
          <p:cNvSpPr/>
          <p:nvPr/>
        </p:nvSpPr>
        <p:spPr>
          <a:xfrm>
            <a:off x="731520" y="4224528"/>
            <a:ext cx="1874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E5C8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난간대 결속 (상부)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697480" y="4261104"/>
            <a:ext cx="4846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난간대 최상단 수평바에 걸이식 거치 후 전용 볼트·너트(직경 6.0mm, 2EA) 및 스텐밴드(SUS304, L=75mm, 2EA)로 고정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502920" y="4937760"/>
            <a:ext cx="7178040" cy="640080"/>
          </a:xfrm>
          <a:prstGeom prst="roundRect">
            <a:avLst>
              <a:gd name="adj" fmla="val 8571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Text 20"/>
          <p:cNvSpPr/>
          <p:nvPr/>
        </p:nvSpPr>
        <p:spPr>
          <a:xfrm>
            <a:off x="731520" y="4937760"/>
            <a:ext cx="1874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E5C8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난간대 결속 (하부)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2697480" y="4974336"/>
            <a:ext cx="4846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0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난간대 최하단 수평바에 하부 ㄷ형강 슬롯을 맞추고 스텐밴드(SUS304, L=50mm, 2EA)로 고정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502920" y="5760720"/>
            <a:ext cx="7178040" cy="457200"/>
          </a:xfrm>
          <a:prstGeom prst="roundRect">
            <a:avLst>
              <a:gd name="adj" fmla="val 12000"/>
            </a:avLst>
          </a:prstGeom>
          <a:solidFill>
            <a:srgbClr val="FDF0D5"/>
          </a:solidFill>
          <a:ln w="12700">
            <a:solidFill>
              <a:srgbClr val="F2D8A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5" name="Text 23"/>
          <p:cNvSpPr/>
          <p:nvPr/>
        </p:nvSpPr>
        <p:spPr>
          <a:xfrm>
            <a:off x="731520" y="5760720"/>
            <a:ext cx="6766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B8760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임의로 자재·규격을 변경하면 시험으로 검증된 내풍압 성능이 적용되지 않습니다.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7955280" y="1371600"/>
            <a:ext cx="3703320" cy="2880360"/>
          </a:xfrm>
          <a:prstGeom prst="roundRect">
            <a:avLst>
              <a:gd name="adj" fmla="val 1905"/>
            </a:avLst>
          </a:prstGeom>
          <a:solidFill>
            <a:srgbClr val="FFFFFF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7" name="Image 0" descr="/home/claude/assets/kcl_draw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1020" y="1517904"/>
            <a:ext cx="3291840" cy="2395728"/>
          </a:xfrm>
          <a:prstGeom prst="rect">
            <a:avLst/>
          </a:prstGeom>
        </p:spPr>
      </p:pic>
      <p:sp>
        <p:nvSpPr>
          <p:cNvPr id="28" name="Text 25"/>
          <p:cNvSpPr/>
          <p:nvPr/>
        </p:nvSpPr>
        <p:spPr>
          <a:xfrm>
            <a:off x="7955280" y="3931920"/>
            <a:ext cx="3703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A6B7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STS500 미니태양광 거치대 외형도  ·  모듈 1960 × 1134</a:t>
            </a:r>
            <a:endParaRPr lang="en-US" sz="900" dirty="0"/>
          </a:p>
        </p:txBody>
      </p:sp>
      <p:sp>
        <p:nvSpPr>
          <p:cNvPr id="29" name="Text 26"/>
          <p:cNvSpPr/>
          <p:nvPr/>
        </p:nvSpPr>
        <p:spPr>
          <a:xfrm>
            <a:off x="7955280" y="4315968"/>
            <a:ext cx="3703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0263B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사용 부자재</a:t>
            </a:r>
            <a:endParaRPr lang="en-US" sz="1400" dirty="0"/>
          </a:p>
        </p:txBody>
      </p:sp>
      <p:sp>
        <p:nvSpPr>
          <p:cNvPr id="30" name="Shape 27"/>
          <p:cNvSpPr/>
          <p:nvPr/>
        </p:nvSpPr>
        <p:spPr>
          <a:xfrm>
            <a:off x="7955280" y="4681728"/>
            <a:ext cx="3703320" cy="365760"/>
          </a:xfrm>
          <a:prstGeom prst="roundRect">
            <a:avLst>
              <a:gd name="adj" fmla="val 15000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1" name="Text 28"/>
          <p:cNvSpPr/>
          <p:nvPr/>
        </p:nvSpPr>
        <p:spPr>
          <a:xfrm>
            <a:off x="8183880" y="4681728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STS201 잔넬  30 × 20 × 2T × 500</a:t>
            </a:r>
            <a:endParaRPr lang="en-US" sz="1050" dirty="0"/>
          </a:p>
        </p:txBody>
      </p:sp>
      <p:sp>
        <p:nvSpPr>
          <p:cNvPr id="32" name="Shape 29"/>
          <p:cNvSpPr/>
          <p:nvPr/>
        </p:nvSpPr>
        <p:spPr>
          <a:xfrm>
            <a:off x="7955280" y="5074920"/>
            <a:ext cx="3703320" cy="365760"/>
          </a:xfrm>
          <a:prstGeom prst="roundRect">
            <a:avLst>
              <a:gd name="adj" fmla="val 15000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3" name="Text 30"/>
          <p:cNvSpPr/>
          <p:nvPr/>
        </p:nvSpPr>
        <p:spPr>
          <a:xfrm>
            <a:off x="8183880" y="507492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STS201 잔넬  34 × 34 × 2T × 24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7955280" y="5468112"/>
            <a:ext cx="3703320" cy="365760"/>
          </a:xfrm>
          <a:prstGeom prst="roundRect">
            <a:avLst>
              <a:gd name="adj" fmla="val 15000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5" name="Text 32"/>
          <p:cNvSpPr/>
          <p:nvPr/>
        </p:nvSpPr>
        <p:spPr>
          <a:xfrm>
            <a:off x="8183880" y="5468112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STS 2T 블라켓</a:t>
            </a:r>
            <a:endParaRPr lang="en-US" sz="1050" dirty="0"/>
          </a:p>
        </p:txBody>
      </p:sp>
      <p:sp>
        <p:nvSpPr>
          <p:cNvPr id="36" name="Shape 33"/>
          <p:cNvSpPr/>
          <p:nvPr/>
        </p:nvSpPr>
        <p:spPr>
          <a:xfrm>
            <a:off x="7955280" y="5861304"/>
            <a:ext cx="3703320" cy="365760"/>
          </a:xfrm>
          <a:prstGeom prst="roundRect">
            <a:avLst>
              <a:gd name="adj" fmla="val 15000"/>
            </a:avLst>
          </a:prstGeom>
          <a:solidFill>
            <a:srgbClr val="F4F6F9"/>
          </a:solidFill>
          <a:ln w="12700">
            <a:solidFill>
              <a:srgbClr val="E2E8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7" name="Text 34"/>
          <p:cNvSpPr/>
          <p:nvPr/>
        </p:nvSpPr>
        <p:spPr>
          <a:xfrm>
            <a:off x="8183880" y="5861304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B2733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스텐밴드 SUS304  L=75mm / L=50mm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4175</Words>
  <Application>Microsoft Office PowerPoint</Application>
  <PresentationFormat>와이드스크린</PresentationFormat>
  <Paragraphs>726</Paragraphs>
  <Slides>34</Slides>
  <Notes>33</Notes>
  <HiddenSlides>0</HiddenSlides>
  <MMClips>2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34</vt:i4>
      </vt:variant>
    </vt:vector>
  </HeadingPairs>
  <TitlesOfParts>
    <vt:vector size="37" baseType="lpstr">
      <vt:lpstr>맑은 고딕</vt:lpstr>
      <vt:lpstr>Arial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솔라테라스㈜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미니태양광 발전기 설치 교육자료</dc:title>
  <dc:subject>PptxGenJS Presentation</dc:subject>
  <dc:creator>솔라테라스㈜</dc:creator>
  <cp:lastModifiedBy>JEONGDONG CHOI</cp:lastModifiedBy>
  <cp:revision>1</cp:revision>
  <dcterms:created xsi:type="dcterms:W3CDTF">2026-08-12T01:26:13Z</dcterms:created>
  <dcterms:modified xsi:type="dcterms:W3CDTF">2026-08-13T02:34:52Z</dcterms:modified>
</cp:coreProperties>
</file>